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s/slide47.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slides/slide5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slides/slide50.xml" ContentType="application/vnd.openxmlformats-officedocument.presentationml.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Default Extension="vml" ContentType="application/vnd.openxmlformats-officedocument.vmlDrawing"/>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4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Default Extension="jpeg" ContentType="image/jpeg"/>
  <Override PartName="/ppt/slideLayouts/slideLayout3.xml" ContentType="application/vnd.openxmlformats-officedocument.presentationml.slideLayout+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75" r:id="rId7"/>
    <p:sldId id="276" r:id="rId8"/>
    <p:sldId id="278" r:id="rId9"/>
    <p:sldId id="277" r:id="rId10"/>
    <p:sldId id="261" r:id="rId11"/>
    <p:sldId id="262" r:id="rId12"/>
    <p:sldId id="263" r:id="rId13"/>
    <p:sldId id="273" r:id="rId14"/>
    <p:sldId id="274" r:id="rId15"/>
    <p:sldId id="271" r:id="rId16"/>
    <p:sldId id="272" r:id="rId17"/>
    <p:sldId id="264" r:id="rId18"/>
    <p:sldId id="265" r:id="rId19"/>
    <p:sldId id="280" r:id="rId20"/>
    <p:sldId id="279" r:id="rId21"/>
    <p:sldId id="281" r:id="rId22"/>
    <p:sldId id="282" r:id="rId23"/>
    <p:sldId id="285" r:id="rId24"/>
    <p:sldId id="286" r:id="rId25"/>
    <p:sldId id="283" r:id="rId26"/>
    <p:sldId id="284" r:id="rId27"/>
    <p:sldId id="287" r:id="rId28"/>
    <p:sldId id="288" r:id="rId29"/>
    <p:sldId id="289" r:id="rId30"/>
    <p:sldId id="292" r:id="rId31"/>
    <p:sldId id="290" r:id="rId32"/>
    <p:sldId id="291" r:id="rId33"/>
    <p:sldId id="293" r:id="rId34"/>
    <p:sldId id="294" r:id="rId35"/>
    <p:sldId id="295" r:id="rId36"/>
    <p:sldId id="296" r:id="rId37"/>
    <p:sldId id="297" r:id="rId38"/>
    <p:sldId id="298" r:id="rId39"/>
    <p:sldId id="299" r:id="rId40"/>
    <p:sldId id="300" r:id="rId41"/>
    <p:sldId id="301" r:id="rId42"/>
    <p:sldId id="302" r:id="rId43"/>
    <p:sldId id="303" r:id="rId44"/>
    <p:sldId id="306" r:id="rId45"/>
    <p:sldId id="307" r:id="rId46"/>
    <p:sldId id="305" r:id="rId47"/>
    <p:sldId id="309" r:id="rId48"/>
    <p:sldId id="310" r:id="rId49"/>
    <p:sldId id="311" r:id="rId50"/>
    <p:sldId id="312" r:id="rId51"/>
    <p:sldId id="313" r:id="rId52"/>
    <p:sldId id="314" r:id="rId53"/>
    <p:sldId id="315" r:id="rId5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p:cViewPr varScale="1">
        <p:scale>
          <a:sx n="110" d="100"/>
          <a:sy n="110" d="100"/>
        </p:scale>
        <p:origin x="-996" y="-90"/>
      </p:cViewPr>
      <p:guideLst>
        <p:guide orient="horz" pos="216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2">
        <a:schemeClr val="bg1"/>
      </p:bgRef>
    </p:bg>
    <p:spTree>
      <p:nvGrpSpPr>
        <p:cNvPr id="1" name=""/>
        <p:cNvGrpSpPr/>
        <p:nvPr/>
      </p:nvGrpSpPr>
      <p:grpSpPr>
        <a:xfrm>
          <a:off x="0" y="0"/>
          <a:ext cx="0" cy="0"/>
          <a:chOff x="0" y="0"/>
          <a:chExt cx="0" cy="0"/>
        </a:xfrm>
      </p:grpSpPr>
      <p:sp>
        <p:nvSpPr>
          <p:cNvPr id="8" name="Rectangle 7"/>
          <p:cNvSpPr/>
          <p:nvPr/>
        </p:nvSpPr>
        <p:spPr>
          <a:xfrm flipH="1">
            <a:off x="2667000" y="0"/>
            <a:ext cx="6477000" cy="6858000"/>
          </a:xfrm>
          <a:prstGeom prst="rect">
            <a:avLst/>
          </a:prstGeom>
          <a:blipFill>
            <a:blip r:embed="rId2">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00000" r="50000"/>
                </a:path>
                <a:tileRect/>
              </a:gradFill>
            </a:fillOverlay>
            <a:innerShdw blurRad="63500" dist="44450" dir="10800000">
              <a:srgbClr val="000000">
                <a:alpha val="50000"/>
              </a:srgbClr>
            </a:inn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9" name="Straight Connector 8"/>
          <p:cNvSpPr>
            <a:spLocks noChangeShapeType="1"/>
          </p:cNvSpPr>
          <p:nvPr/>
        </p:nvSpPr>
        <p:spPr bwMode="auto">
          <a:xfrm rot="16200000">
            <a:off x="-762000" y="3429000"/>
            <a:ext cx="6858000" cy="0"/>
          </a:xfrm>
          <a:prstGeom prst="line">
            <a:avLst/>
          </a:prstGeom>
          <a:noFill/>
          <a:ln w="11430" cap="flat" cmpd="sng" algn="ctr">
            <a:solidFill>
              <a:schemeClr val="bg1">
                <a:shade val="95000"/>
              </a:schemeClr>
            </a:solidFill>
            <a:prstDash val="solid"/>
            <a:miter lim="800000"/>
            <a:headEnd type="none" w="med" len="med"/>
            <a:tailEnd type="none" w="med" len="med"/>
          </a:ln>
          <a:effectLst/>
        </p:spPr>
        <p:txBody>
          <a:bodyPr vert="horz" wrap="square" lIns="91440" tIns="45720" rIns="91440" bIns="45720" anchor="t" compatLnSpc="1"/>
          <a:lstStyle>
            <a:extLst/>
          </a:lstStyle>
          <a:p>
            <a:endParaRPr kumimoji="0" lang="en-US"/>
          </a:p>
        </p:txBody>
      </p:sp>
      <p:sp>
        <p:nvSpPr>
          <p:cNvPr id="12" name="Title 11"/>
          <p:cNvSpPr>
            <a:spLocks noGrp="1"/>
          </p:cNvSpPr>
          <p:nvPr>
            <p:ph type="ctrTitle"/>
          </p:nvPr>
        </p:nvSpPr>
        <p:spPr>
          <a:xfrm>
            <a:off x="3366868" y="533400"/>
            <a:ext cx="5105400" cy="2868168"/>
          </a:xfrm>
        </p:spPr>
        <p:txBody>
          <a:bodyPr lIns="45720" tIns="0" rIns="45720">
            <a:noAutofit/>
          </a:bodyPr>
          <a:lstStyle>
            <a:lvl1pPr algn="r">
              <a:defRPr sz="4200" b="1"/>
            </a:lvl1pPr>
            <a:extLst/>
          </a:lstStyle>
          <a:p>
            <a:r>
              <a:rPr kumimoji="0" lang="en-US" smtClean="0"/>
              <a:t>Click to edit Master title style</a:t>
            </a:r>
            <a:endParaRPr kumimoji="0" lang="en-US"/>
          </a:p>
        </p:txBody>
      </p:sp>
      <p:sp>
        <p:nvSpPr>
          <p:cNvPr id="25" name="Subtitle 24"/>
          <p:cNvSpPr>
            <a:spLocks noGrp="1"/>
          </p:cNvSpPr>
          <p:nvPr>
            <p:ph type="subTitle" idx="1"/>
          </p:nvPr>
        </p:nvSpPr>
        <p:spPr>
          <a:xfrm>
            <a:off x="3354442" y="3539864"/>
            <a:ext cx="5114778" cy="1101248"/>
          </a:xfrm>
        </p:spPr>
        <p:txBody>
          <a:bodyPr lIns="45720" tIns="0" rIns="45720" bIns="0"/>
          <a:lstStyle>
            <a:lvl1pPr marL="0" indent="0" algn="r">
              <a:buNone/>
              <a:defRPr sz="2200">
                <a:solidFill>
                  <a:srgbClr val="FFFFFF"/>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smtClean="0"/>
              <a:t>Click to edit Master subtitle style</a:t>
            </a:r>
            <a:endParaRPr kumimoji="0" lang="en-US"/>
          </a:p>
        </p:txBody>
      </p:sp>
      <p:sp>
        <p:nvSpPr>
          <p:cNvPr id="31" name="Date Placeholder 30"/>
          <p:cNvSpPr>
            <a:spLocks noGrp="1"/>
          </p:cNvSpPr>
          <p:nvPr>
            <p:ph type="dt" sz="half" idx="10"/>
          </p:nvPr>
        </p:nvSpPr>
        <p:spPr>
          <a:xfrm>
            <a:off x="5871224" y="6557946"/>
            <a:ext cx="2002464" cy="226902"/>
          </a:xfrm>
        </p:spPr>
        <p:txBody>
          <a:bodyPr/>
          <a:lstStyle>
            <a:lvl1pPr>
              <a:defRPr lang="en-US" smtClean="0">
                <a:solidFill>
                  <a:srgbClr val="FFFFFF"/>
                </a:solidFill>
              </a:defRPr>
            </a:lvl1pPr>
            <a:extLst/>
          </a:lstStyle>
          <a:p>
            <a:fld id="{38FC624A-D568-4D4E-8F6E-66C5D07A7E43}" type="datetimeFigureOut">
              <a:rPr lang="en-US" smtClean="0"/>
              <a:pPr/>
              <a:t>2/9/2022</a:t>
            </a:fld>
            <a:endParaRPr lang="en-US"/>
          </a:p>
        </p:txBody>
      </p:sp>
      <p:sp>
        <p:nvSpPr>
          <p:cNvPr id="18" name="Footer Placeholder 17"/>
          <p:cNvSpPr>
            <a:spLocks noGrp="1"/>
          </p:cNvSpPr>
          <p:nvPr>
            <p:ph type="ftr" sz="quarter" idx="11"/>
          </p:nvPr>
        </p:nvSpPr>
        <p:spPr>
          <a:xfrm>
            <a:off x="2819400" y="6557946"/>
            <a:ext cx="2927722" cy="228600"/>
          </a:xfrm>
        </p:spPr>
        <p:txBody>
          <a:bodyPr/>
          <a:lstStyle>
            <a:lvl1pPr>
              <a:defRPr lang="en-US" dirty="0">
                <a:solidFill>
                  <a:srgbClr val="FFFFFF"/>
                </a:solidFill>
              </a:defRPr>
            </a:lvl1pPr>
            <a:extLst/>
          </a:lstStyle>
          <a:p>
            <a:endParaRPr lang="en-US"/>
          </a:p>
        </p:txBody>
      </p:sp>
      <p:sp>
        <p:nvSpPr>
          <p:cNvPr id="29" name="Slide Number Placeholder 28"/>
          <p:cNvSpPr>
            <a:spLocks noGrp="1"/>
          </p:cNvSpPr>
          <p:nvPr>
            <p:ph type="sldNum" sz="quarter" idx="12"/>
          </p:nvPr>
        </p:nvSpPr>
        <p:spPr>
          <a:xfrm>
            <a:off x="7880884" y="6556248"/>
            <a:ext cx="588336" cy="228600"/>
          </a:xfrm>
        </p:spPr>
        <p:txBody>
          <a:bodyPr/>
          <a:lstStyle>
            <a:lvl1pPr>
              <a:defRPr lang="en-US" smtClean="0">
                <a:solidFill>
                  <a:srgbClr val="FFFFFF"/>
                </a:solidFill>
              </a:defRPr>
            </a:lvl1pPr>
            <a:extLst/>
          </a:lstStyle>
          <a:p>
            <a:fld id="{D0D98336-442C-4A72-B8D5-2877BAA7A408}"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38FC624A-D568-4D4E-8F6E-66C5D07A7E43}" type="datetimeFigureOut">
              <a:rPr lang="en-US" smtClean="0"/>
              <a:pPr/>
              <a:t>2/9/2022</a:t>
            </a:fld>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D0D98336-442C-4A72-B8D5-2877BAA7A408}"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274955"/>
            <a:ext cx="1524000" cy="5851525"/>
          </a:xfrm>
        </p:spPr>
        <p:txBody>
          <a:bodyPr vert="eaVert" anchor="t"/>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274642"/>
            <a:ext cx="6019800" cy="5851525"/>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a:xfrm>
            <a:off x="4242816" y="6557946"/>
            <a:ext cx="2002464" cy="226902"/>
          </a:xfrm>
        </p:spPr>
        <p:txBody>
          <a:bodyPr/>
          <a:lstStyle>
            <a:extLst/>
          </a:lstStyle>
          <a:p>
            <a:fld id="{38FC624A-D568-4D4E-8F6E-66C5D07A7E43}" type="datetimeFigureOut">
              <a:rPr lang="en-US" smtClean="0"/>
              <a:pPr/>
              <a:t>2/9/2022</a:t>
            </a:fld>
            <a:endParaRPr lang="en-US"/>
          </a:p>
        </p:txBody>
      </p:sp>
      <p:sp>
        <p:nvSpPr>
          <p:cNvPr id="5" name="Footer Placeholder 4"/>
          <p:cNvSpPr>
            <a:spLocks noGrp="1"/>
          </p:cNvSpPr>
          <p:nvPr>
            <p:ph type="ftr" sz="quarter" idx="11"/>
          </p:nvPr>
        </p:nvSpPr>
        <p:spPr>
          <a:xfrm>
            <a:off x="457200" y="6556248"/>
            <a:ext cx="3657600" cy="228600"/>
          </a:xfrm>
        </p:spPr>
        <p:txBody>
          <a:bodyPr/>
          <a:lstStyle>
            <a:extLst/>
          </a:lstStyle>
          <a:p>
            <a:endParaRPr lang="en-US"/>
          </a:p>
        </p:txBody>
      </p:sp>
      <p:sp>
        <p:nvSpPr>
          <p:cNvPr id="6" name="Slide Number Placeholder 5"/>
          <p:cNvSpPr>
            <a:spLocks noGrp="1"/>
          </p:cNvSpPr>
          <p:nvPr>
            <p:ph type="sldNum" sz="quarter" idx="12"/>
          </p:nvPr>
        </p:nvSpPr>
        <p:spPr>
          <a:xfrm>
            <a:off x="6254496" y="6553200"/>
            <a:ext cx="588336" cy="228600"/>
          </a:xfrm>
        </p:spPr>
        <p:txBody>
          <a:bodyPr/>
          <a:lstStyle>
            <a:lvl1pPr>
              <a:defRPr>
                <a:solidFill>
                  <a:schemeClr val="tx2"/>
                </a:solidFill>
              </a:defRPr>
            </a:lvl1pPr>
            <a:extLst/>
          </a:lstStyle>
          <a:p>
            <a:fld id="{D0D98336-442C-4A72-B8D5-2877BAA7A408}"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38FC624A-D568-4D4E-8F6E-66C5D07A7E43}" type="datetimeFigureOut">
              <a:rPr lang="en-US" smtClean="0"/>
              <a:pPr/>
              <a:t>2/9/2022</a:t>
            </a:fld>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D0D98336-442C-4A72-B8D5-2877BAA7A408}"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066800" y="2821837"/>
            <a:ext cx="6255488" cy="1362075"/>
          </a:xfrm>
        </p:spPr>
        <p:txBody>
          <a:bodyPr tIns="0" anchor="t"/>
          <a:lstStyle>
            <a:lvl1pPr algn="r">
              <a:buNone/>
              <a:defRPr sz="4200" b="1" cap="all"/>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1066800" y="1905000"/>
            <a:ext cx="6255488" cy="743507"/>
          </a:xfrm>
        </p:spPr>
        <p:txBody>
          <a:bodyPr anchor="b"/>
          <a:lstStyle>
            <a:lvl1pPr marL="0" indent="0" algn="r">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a:xfrm>
            <a:off x="4724238" y="6556810"/>
            <a:ext cx="2002464" cy="226902"/>
          </a:xfrm>
        </p:spPr>
        <p:txBody>
          <a:bodyPr bIns="0" anchor="b"/>
          <a:lstStyle>
            <a:lvl1pPr>
              <a:defRPr>
                <a:solidFill>
                  <a:schemeClr val="tx2"/>
                </a:solidFill>
              </a:defRPr>
            </a:lvl1pPr>
            <a:extLst/>
          </a:lstStyle>
          <a:p>
            <a:fld id="{38FC624A-D568-4D4E-8F6E-66C5D07A7E43}" type="datetimeFigureOut">
              <a:rPr lang="en-US" smtClean="0"/>
              <a:pPr/>
              <a:t>2/9/2022</a:t>
            </a:fld>
            <a:endParaRPr lang="en-US"/>
          </a:p>
        </p:txBody>
      </p:sp>
      <p:sp>
        <p:nvSpPr>
          <p:cNvPr id="5" name="Footer Placeholder 4"/>
          <p:cNvSpPr>
            <a:spLocks noGrp="1"/>
          </p:cNvSpPr>
          <p:nvPr>
            <p:ph type="ftr" sz="quarter" idx="11"/>
          </p:nvPr>
        </p:nvSpPr>
        <p:spPr>
          <a:xfrm>
            <a:off x="1735358" y="6556810"/>
            <a:ext cx="2895600" cy="228600"/>
          </a:xfrm>
        </p:spPr>
        <p:txBody>
          <a:bodyPr bIns="0" anchor="b"/>
          <a:lstStyle>
            <a:lvl1pPr>
              <a:defRPr>
                <a:solidFill>
                  <a:schemeClr val="tx2"/>
                </a:solidFill>
              </a:defRPr>
            </a:lvl1pPr>
            <a:extLst/>
          </a:lstStyle>
          <a:p>
            <a:endParaRPr lang="en-US"/>
          </a:p>
        </p:txBody>
      </p:sp>
      <p:sp>
        <p:nvSpPr>
          <p:cNvPr id="6" name="Slide Number Placeholder 5"/>
          <p:cNvSpPr>
            <a:spLocks noGrp="1"/>
          </p:cNvSpPr>
          <p:nvPr>
            <p:ph type="sldNum" sz="quarter" idx="12"/>
          </p:nvPr>
        </p:nvSpPr>
        <p:spPr>
          <a:xfrm>
            <a:off x="6733952" y="6555112"/>
            <a:ext cx="588336" cy="228600"/>
          </a:xfrm>
        </p:spPr>
        <p:txBody>
          <a:bodyPr/>
          <a:lstStyle>
            <a:extLst/>
          </a:lstStyle>
          <a:p>
            <a:fld id="{D0D98336-442C-4A72-B8D5-2877BAA7A408}"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1143000"/>
          </a:xfrm>
        </p:spPr>
        <p:txBody>
          <a:bodyPr/>
          <a:lstStyle>
            <a:extLst/>
          </a:lstStyle>
          <a:p>
            <a:r>
              <a:rPr kumimoji="0" lang="en-US" smtClean="0"/>
              <a:t>Click to edit Master title style</a:t>
            </a:r>
            <a:endParaRPr kumimoji="0" lang="en-US"/>
          </a:p>
        </p:txBody>
      </p:sp>
      <p:sp>
        <p:nvSpPr>
          <p:cNvPr id="3" name="Content Placeholder 2"/>
          <p:cNvSpPr>
            <a:spLocks noGrp="1"/>
          </p:cNvSpPr>
          <p:nvPr>
            <p:ph sz="half" idx="1"/>
          </p:nvPr>
        </p:nvSpPr>
        <p:spPr>
          <a:xfrm>
            <a:off x="457200" y="1600200"/>
            <a:ext cx="3520440" cy="4525963"/>
          </a:xfrm>
        </p:spPr>
        <p:txBody>
          <a:bodyPr anchor="t"/>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178808" y="1600200"/>
            <a:ext cx="3520440" cy="4525963"/>
          </a:xfrm>
        </p:spPr>
        <p:txBody>
          <a:bodyPr anchor="t"/>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extLst/>
          </a:lstStyle>
          <a:p>
            <a:fld id="{38FC624A-D568-4D4E-8F6E-66C5D07A7E43}" type="datetimeFigureOut">
              <a:rPr lang="en-US" smtClean="0"/>
              <a:pPr/>
              <a:t>2/9/2022</a:t>
            </a:fld>
            <a:endParaRPr lang="en-US"/>
          </a:p>
        </p:txBody>
      </p:sp>
      <p:sp>
        <p:nvSpPr>
          <p:cNvPr id="6" name="Footer Placeholder 5"/>
          <p:cNvSpPr>
            <a:spLocks noGrp="1"/>
          </p:cNvSpPr>
          <p:nvPr>
            <p:ph type="ftr" sz="quarter" idx="11"/>
          </p:nvPr>
        </p:nvSpPr>
        <p:spPr/>
        <p:txBody>
          <a:bodyPr/>
          <a:lstStyle>
            <a:extLst/>
          </a:lstStyle>
          <a:p>
            <a:endParaRPr lang="en-US"/>
          </a:p>
        </p:txBody>
      </p:sp>
      <p:sp>
        <p:nvSpPr>
          <p:cNvPr id="7" name="Slide Number Placeholder 6"/>
          <p:cNvSpPr>
            <a:spLocks noGrp="1"/>
          </p:cNvSpPr>
          <p:nvPr>
            <p:ph type="sldNum" sz="quarter" idx="12"/>
          </p:nvPr>
        </p:nvSpPr>
        <p:spPr/>
        <p:txBody>
          <a:bodyPr/>
          <a:lstStyle>
            <a:extLst/>
          </a:lstStyle>
          <a:p>
            <a:fld id="{D0D98336-442C-4A72-B8D5-2877BAA7A408}"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1143000"/>
          </a:xfrm>
        </p:spPr>
        <p:txBody>
          <a:bodyPr anchor="b"/>
          <a:lstStyle>
            <a:lvl1pPr>
              <a:defRPr/>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5867400"/>
            <a:ext cx="3520440" cy="457200"/>
          </a:xfrm>
          <a:noFill/>
          <a:ln w="12700" cap="flat" cmpd="sng" algn="ctr">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178808" y="5867400"/>
            <a:ext cx="3520440" cy="457200"/>
          </a:xfrm>
          <a:noFill/>
          <a:ln w="12700" cap="flat" cmpd="sng" algn="ctr">
            <a:solidFill>
              <a:schemeClr val="tx2"/>
            </a:solidFill>
            <a:prstDash val="solid"/>
          </a:ln>
          <a:effectLst/>
        </p:spPr>
        <p:style>
          <a:lnRef idx="1">
            <a:schemeClr val="accent2"/>
          </a:lnRef>
          <a:fillRef idx="3">
            <a:schemeClr val="accent2"/>
          </a:fillRef>
          <a:effectRef idx="2">
            <a:schemeClr val="accent2"/>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457200" y="1711840"/>
            <a:ext cx="3520440" cy="4114800"/>
          </a:xfrm>
        </p:spPr>
        <p:txBody>
          <a:bodyPr/>
          <a:lstStyle>
            <a:lvl1pPr>
              <a:defRPr sz="2400"/>
            </a:lvl1pPr>
            <a:lvl2pPr>
              <a:defRPr sz="2000"/>
            </a:lvl2pPr>
            <a:lvl3pPr>
              <a:defRPr sz="1800"/>
            </a:lvl3pPr>
            <a:lvl4pPr>
              <a:defRPr sz="1600"/>
            </a:lvl4pPr>
            <a:lvl5pPr>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178808" y="1711840"/>
            <a:ext cx="3520440" cy="4114800"/>
          </a:xfrm>
        </p:spPr>
        <p:txBody>
          <a:bodyPr/>
          <a:lstStyle>
            <a:lvl1pPr>
              <a:defRPr sz="2400"/>
            </a:lvl1pPr>
            <a:lvl2pPr>
              <a:defRPr sz="2000"/>
            </a:lvl2pPr>
            <a:lvl3pPr>
              <a:defRPr sz="1800"/>
            </a:lvl3pPr>
            <a:lvl4pPr>
              <a:defRPr sz="1600"/>
            </a:lvl4pPr>
            <a:lvl5pPr>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extLst/>
          </a:lstStyle>
          <a:p>
            <a:fld id="{38FC624A-D568-4D4E-8F6E-66C5D07A7E43}" type="datetimeFigureOut">
              <a:rPr lang="en-US" smtClean="0"/>
              <a:pPr/>
              <a:t>2/9/2022</a:t>
            </a:fld>
            <a:endParaRPr lang="en-US"/>
          </a:p>
        </p:txBody>
      </p:sp>
      <p:sp>
        <p:nvSpPr>
          <p:cNvPr id="8" name="Footer Placeholder 7"/>
          <p:cNvSpPr>
            <a:spLocks noGrp="1"/>
          </p:cNvSpPr>
          <p:nvPr>
            <p:ph type="ftr" sz="quarter" idx="11"/>
          </p:nvPr>
        </p:nvSpPr>
        <p:spPr/>
        <p:txBody>
          <a:bodyPr/>
          <a:lstStyle>
            <a:extLst/>
          </a:lstStyle>
          <a:p>
            <a:endParaRPr lang="en-US"/>
          </a:p>
        </p:txBody>
      </p:sp>
      <p:sp>
        <p:nvSpPr>
          <p:cNvPr id="9" name="Slide Number Placeholder 8"/>
          <p:cNvSpPr>
            <a:spLocks noGrp="1"/>
          </p:cNvSpPr>
          <p:nvPr>
            <p:ph type="sldNum" sz="quarter" idx="12"/>
          </p:nvPr>
        </p:nvSpPr>
        <p:spPr/>
        <p:txBody>
          <a:bodyPr/>
          <a:lstStyle>
            <a:extLst/>
          </a:lstStyle>
          <a:p>
            <a:fld id="{D0D98336-442C-4A72-B8D5-2877BAA7A408}"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1143000"/>
          </a:xfrm>
        </p:spPr>
        <p:txBody>
          <a:bodyPr/>
          <a:lstStyle>
            <a:extLst/>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extLst/>
          </a:lstStyle>
          <a:p>
            <a:fld id="{38FC624A-D568-4D4E-8F6E-66C5D07A7E43}" type="datetimeFigureOut">
              <a:rPr lang="en-US" smtClean="0"/>
              <a:pPr/>
              <a:t>2/9/2022</a:t>
            </a:fld>
            <a:endParaRPr lang="en-US"/>
          </a:p>
        </p:txBody>
      </p:sp>
      <p:sp>
        <p:nvSpPr>
          <p:cNvPr id="4" name="Footer Placeholder 3"/>
          <p:cNvSpPr>
            <a:spLocks noGrp="1"/>
          </p:cNvSpPr>
          <p:nvPr>
            <p:ph type="ftr" sz="quarter" idx="11"/>
          </p:nvPr>
        </p:nvSpPr>
        <p:spPr/>
        <p:txBody>
          <a:bodyPr/>
          <a:lstStyle>
            <a:extLst/>
          </a:lstStyle>
          <a:p>
            <a:endParaRPr lang="en-US"/>
          </a:p>
        </p:txBody>
      </p:sp>
      <p:sp>
        <p:nvSpPr>
          <p:cNvPr id="5" name="Slide Number Placeholder 4"/>
          <p:cNvSpPr>
            <a:spLocks noGrp="1"/>
          </p:cNvSpPr>
          <p:nvPr>
            <p:ph type="sldNum" sz="quarter" idx="12"/>
          </p:nvPr>
        </p:nvSpPr>
        <p:spPr/>
        <p:txBody>
          <a:bodyPr/>
          <a:lstStyle>
            <a:extLst/>
          </a:lstStyle>
          <a:p>
            <a:fld id="{D0D98336-442C-4A72-B8D5-2877BAA7A408}"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solidFill>
                  <a:schemeClr val="tx2"/>
                </a:solidFill>
              </a:defRPr>
            </a:lvl1pPr>
            <a:extLst/>
          </a:lstStyle>
          <a:p>
            <a:fld id="{38FC624A-D568-4D4E-8F6E-66C5D07A7E43}" type="datetimeFigureOut">
              <a:rPr lang="en-US" smtClean="0"/>
              <a:pPr/>
              <a:t>2/9/2022</a:t>
            </a:fld>
            <a:endParaRPr lang="en-US"/>
          </a:p>
        </p:txBody>
      </p:sp>
      <p:sp>
        <p:nvSpPr>
          <p:cNvPr id="3" name="Footer Placeholder 2"/>
          <p:cNvSpPr>
            <a:spLocks noGrp="1"/>
          </p:cNvSpPr>
          <p:nvPr>
            <p:ph type="ftr" sz="quarter" idx="11"/>
          </p:nvPr>
        </p:nvSpPr>
        <p:spPr/>
        <p:txBody>
          <a:bodyPr/>
          <a:lstStyle>
            <a:lvl1pPr>
              <a:defRPr>
                <a:solidFill>
                  <a:schemeClr val="tx2"/>
                </a:solidFill>
              </a:defRPr>
            </a:lvl1pPr>
            <a:extLst/>
          </a:lstStyle>
          <a:p>
            <a:endParaRPr lang="en-US"/>
          </a:p>
        </p:txBody>
      </p:sp>
      <p:sp>
        <p:nvSpPr>
          <p:cNvPr id="4" name="Slide Number Placeholder 3"/>
          <p:cNvSpPr>
            <a:spLocks noGrp="1"/>
          </p:cNvSpPr>
          <p:nvPr>
            <p:ph type="sldNum" sz="quarter" idx="12"/>
          </p:nvPr>
        </p:nvSpPr>
        <p:spPr/>
        <p:txBody>
          <a:bodyPr/>
          <a:lstStyle>
            <a:extLst/>
          </a:lstStyle>
          <a:p>
            <a:fld id="{D0D98336-442C-4A72-B8D5-2877BAA7A408}"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5897880" cy="1173480"/>
          </a:xfrm>
        </p:spPr>
        <p:txBody>
          <a:bodyPr wrap="square" anchor="b"/>
          <a:lstStyle>
            <a:lvl1pPr algn="l">
              <a:buNone/>
              <a:defRPr lang="en-US" sz="2400" baseline="0" smtClean="0"/>
            </a:lvl1pPr>
            <a:extLst/>
          </a:lstStyle>
          <a:p>
            <a:r>
              <a:rPr kumimoji="0" lang="en-US" smtClean="0"/>
              <a:t>Click to edit Master title style</a:t>
            </a:r>
            <a:endParaRPr kumimoji="0" lang="en-US"/>
          </a:p>
        </p:txBody>
      </p:sp>
      <p:sp>
        <p:nvSpPr>
          <p:cNvPr id="3" name="Text Placeholder 2"/>
          <p:cNvSpPr>
            <a:spLocks noGrp="1"/>
          </p:cNvSpPr>
          <p:nvPr>
            <p:ph type="body" idx="2"/>
          </p:nvPr>
        </p:nvSpPr>
        <p:spPr>
          <a:xfrm>
            <a:off x="457200" y="1497416"/>
            <a:ext cx="5897880" cy="602512"/>
          </a:xfrm>
        </p:spPr>
        <p:txBody>
          <a:bodyPr rot="0" spcFirstLastPara="0" vertOverflow="overflow" horzOverflow="overflow" vert="horz" wrap="square" lIns="45720" tIns="0" rIns="0" bIns="0" numCol="1" spcCol="0" rtlCol="0" fromWordArt="0" anchor="t" anchorCtr="0" forceAA="0" compatLnSpc="1">
            <a:normAutofit/>
          </a:bodyPr>
          <a:lstStyle>
            <a:lvl1pPr marL="0" indent="0">
              <a:spcBef>
                <a:spcPts val="0"/>
              </a:spcBef>
              <a:spcAft>
                <a:spcPts val="0"/>
              </a:spcAft>
              <a:buNone/>
              <a:defRPr sz="1400"/>
            </a:lvl1pPr>
            <a:lvl2pPr>
              <a:buNone/>
              <a:defRPr sz="1200"/>
            </a:lvl2pPr>
            <a:lvl3pPr>
              <a:buNone/>
              <a:defRPr sz="1000"/>
            </a:lvl3pPr>
            <a:lvl4pPr>
              <a:buNone/>
              <a:defRPr sz="900"/>
            </a:lvl4pPr>
            <a:lvl5pPr>
              <a:buNone/>
              <a:defRPr sz="900"/>
            </a:lvl5pPr>
            <a:extLst/>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457200" y="2133600"/>
            <a:ext cx="7239000" cy="4371752"/>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extLst/>
          </a:lstStyle>
          <a:p>
            <a:fld id="{38FC624A-D568-4D4E-8F6E-66C5D07A7E43}" type="datetimeFigureOut">
              <a:rPr lang="en-US" smtClean="0"/>
              <a:pPr/>
              <a:t>2/9/2022</a:t>
            </a:fld>
            <a:endParaRPr lang="en-US"/>
          </a:p>
        </p:txBody>
      </p:sp>
      <p:sp>
        <p:nvSpPr>
          <p:cNvPr id="6" name="Footer Placeholder 5"/>
          <p:cNvSpPr>
            <a:spLocks noGrp="1"/>
          </p:cNvSpPr>
          <p:nvPr>
            <p:ph type="ftr" sz="quarter" idx="11"/>
          </p:nvPr>
        </p:nvSpPr>
        <p:spPr/>
        <p:txBody>
          <a:bodyPr/>
          <a:lstStyle>
            <a:extLst/>
          </a:lstStyle>
          <a:p>
            <a:endParaRPr lang="en-US"/>
          </a:p>
        </p:txBody>
      </p:sp>
      <p:sp>
        <p:nvSpPr>
          <p:cNvPr id="7" name="Slide Number Placeholder 6"/>
          <p:cNvSpPr>
            <a:spLocks noGrp="1"/>
          </p:cNvSpPr>
          <p:nvPr>
            <p:ph type="sldNum" sz="quarter" idx="12"/>
          </p:nvPr>
        </p:nvSpPr>
        <p:spPr/>
        <p:txBody>
          <a:bodyPr/>
          <a:lstStyle>
            <a:extLst/>
          </a:lstStyle>
          <a:p>
            <a:fld id="{D0D98336-442C-4A72-B8D5-2877BAA7A408}"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2">
        <a:schemeClr val="bg2"/>
      </p:bgRef>
    </p:bg>
    <p:spTree>
      <p:nvGrpSpPr>
        <p:cNvPr id="1" name=""/>
        <p:cNvGrpSpPr/>
        <p:nvPr/>
      </p:nvGrpSpPr>
      <p:grpSpPr>
        <a:xfrm>
          <a:off x="0" y="0"/>
          <a:ext cx="0" cy="0"/>
          <a:chOff x="0" y="0"/>
          <a:chExt cx="0" cy="0"/>
        </a:xfrm>
      </p:grpSpPr>
      <p:sp>
        <p:nvSpPr>
          <p:cNvPr id="8" name="Rectangle 7"/>
          <p:cNvSpPr/>
          <p:nvPr/>
        </p:nvSpPr>
        <p:spPr>
          <a:xfrm rot="21240000">
            <a:off x="597968" y="1004668"/>
            <a:ext cx="4319527" cy="4312573"/>
          </a:xfrm>
          <a:prstGeom prst="rect">
            <a:avLst/>
          </a:prstGeom>
          <a:solidFill>
            <a:srgbClr val="FAFAFA"/>
          </a:solidFill>
          <a:ln w="1270" cap="rnd" cmpd="sng" algn="ctr">
            <a:solidFill>
              <a:srgbClr val="EAEAEA"/>
            </a:solidFill>
            <a:prstDash val="solid"/>
          </a:ln>
          <a:effectLst>
            <a:outerShdw blurRad="25000" dist="12700" dir="5400000" algn="t"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9" name="Rectangle 8"/>
          <p:cNvSpPr/>
          <p:nvPr/>
        </p:nvSpPr>
        <p:spPr>
          <a:xfrm rot="21420000">
            <a:off x="596706" y="998816"/>
            <a:ext cx="4319527" cy="4312573"/>
          </a:xfrm>
          <a:prstGeom prst="rect">
            <a:avLst/>
          </a:prstGeom>
          <a:solidFill>
            <a:srgbClr val="FAFAFA"/>
          </a:solidFill>
          <a:ln w="1270" cap="rnd" cmpd="sng" algn="ctr">
            <a:solidFill>
              <a:srgbClr val="EAEAEA"/>
            </a:solidFill>
            <a:prstDash val="solid"/>
          </a:ln>
          <a:effectLst>
            <a:outerShdw blurRad="28000" dist="12700" dir="5400000" algn="tl"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2" name="Title 1"/>
          <p:cNvSpPr>
            <a:spLocks noGrp="1"/>
          </p:cNvSpPr>
          <p:nvPr>
            <p:ph type="title"/>
          </p:nvPr>
        </p:nvSpPr>
        <p:spPr>
          <a:xfrm>
            <a:off x="5389098" y="1143000"/>
            <a:ext cx="3429000" cy="2057400"/>
          </a:xfrm>
        </p:spPr>
        <p:txBody>
          <a:bodyPr vert="horz" anchor="b"/>
          <a:lstStyle>
            <a:lvl1pPr algn="l">
              <a:buNone/>
              <a:defRPr sz="3000" b="1" baseline="0">
                <a:ln w="500">
                  <a:solidFill>
                    <a:schemeClr val="tx2">
                      <a:shade val="10000"/>
                      <a:satMod val="135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defRPr>
            </a:lvl1pPr>
            <a:extLst/>
          </a:lstStyle>
          <a:p>
            <a:r>
              <a:rPr kumimoji="0" lang="en-US" smtClean="0"/>
              <a:t>Click to edit Master title style</a:t>
            </a:r>
            <a:endParaRPr kumimoji="0" lang="en-US" dirty="0"/>
          </a:p>
        </p:txBody>
      </p:sp>
      <p:sp>
        <p:nvSpPr>
          <p:cNvPr id="4" name="Text Placeholder 3"/>
          <p:cNvSpPr>
            <a:spLocks noGrp="1"/>
          </p:cNvSpPr>
          <p:nvPr>
            <p:ph type="body" sz="half" idx="2"/>
          </p:nvPr>
        </p:nvSpPr>
        <p:spPr>
          <a:xfrm>
            <a:off x="5389098" y="3283634"/>
            <a:ext cx="3429000" cy="1920240"/>
          </a:xfrm>
        </p:spPr>
        <p:txBody>
          <a:bodyPr rot="0" spcFirstLastPara="0" vertOverflow="overflow" horzOverflow="overflow" vert="horz" wrap="square" lIns="82296" tIns="0" rIns="0" bIns="0" numCol="1" spcCol="0" rtlCol="0" fromWordArt="0" anchor="t" anchorCtr="0" forceAA="0" compatLnSpc="1">
            <a:normAutofit/>
          </a:bodyPr>
          <a:lstStyle>
            <a:lvl1pPr marL="0" indent="0">
              <a:lnSpc>
                <a:spcPct val="100000"/>
              </a:lnSpc>
              <a:spcBef>
                <a:spcPts val="0"/>
              </a:spcBef>
              <a:buFontTx/>
              <a:buNone/>
              <a:defRPr sz="1400" baseline="0">
                <a:solidFill>
                  <a:schemeClr val="tx1"/>
                </a:solidFill>
              </a:defRPr>
            </a:lvl1pPr>
            <a:lvl2pPr>
              <a:defRPr sz="1200"/>
            </a:lvl2pPr>
            <a:lvl3pPr>
              <a:defRPr sz="1000"/>
            </a:lvl3pPr>
            <a:lvl4pPr>
              <a:defRPr sz="900"/>
            </a:lvl4pPr>
            <a:lvl5pPr>
              <a:defRPr sz="900"/>
            </a:lvl5pPr>
            <a:extLst/>
          </a:lstStyle>
          <a:p>
            <a:pPr marL="0" marR="0" lvl="0" indent="0" algn="l" defTabSz="0" rtl="0" eaLnBrk="1" fontAlgn="auto" latinLnBrk="0" hangingPunct="1">
              <a:lnSpc>
                <a:spcPct val="100000"/>
              </a:lnSpc>
              <a:spcBef>
                <a:spcPts val="0"/>
              </a:spcBef>
              <a:spcAft>
                <a:spcPts val="0"/>
              </a:spcAft>
              <a:buClr>
                <a:schemeClr val="tx2"/>
              </a:buClr>
              <a:buSzPct val="73000"/>
              <a:buFontTx/>
              <a:buNone/>
              <a:tabLst/>
              <a:defRPr/>
            </a:pPr>
            <a:r>
              <a:rPr kumimoji="0" lang="en-US" smtClean="0"/>
              <a:t>Click to edit Master text styles</a:t>
            </a:r>
          </a:p>
        </p:txBody>
      </p:sp>
      <p:sp>
        <p:nvSpPr>
          <p:cNvPr id="5" name="Date Placeholder 4"/>
          <p:cNvSpPr>
            <a:spLocks noGrp="1"/>
          </p:cNvSpPr>
          <p:nvPr>
            <p:ph type="dt" sz="half" idx="10"/>
          </p:nvPr>
        </p:nvSpPr>
        <p:spPr/>
        <p:txBody>
          <a:bodyPr/>
          <a:lstStyle>
            <a:extLst/>
          </a:lstStyle>
          <a:p>
            <a:fld id="{38FC624A-D568-4D4E-8F6E-66C5D07A7E43}" type="datetimeFigureOut">
              <a:rPr lang="en-US" smtClean="0"/>
              <a:pPr/>
              <a:t>2/9/2022</a:t>
            </a:fld>
            <a:endParaRPr lang="en-US"/>
          </a:p>
        </p:txBody>
      </p:sp>
      <p:sp>
        <p:nvSpPr>
          <p:cNvPr id="6" name="Footer Placeholder 5"/>
          <p:cNvSpPr>
            <a:spLocks noGrp="1"/>
          </p:cNvSpPr>
          <p:nvPr>
            <p:ph type="ftr" sz="quarter" idx="11"/>
          </p:nvPr>
        </p:nvSpPr>
        <p:spPr/>
        <p:txBody>
          <a:bodyPr/>
          <a:lstStyle>
            <a:extLst/>
          </a:lstStyle>
          <a:p>
            <a:endParaRPr lang="en-US"/>
          </a:p>
        </p:txBody>
      </p:sp>
      <p:sp>
        <p:nvSpPr>
          <p:cNvPr id="7" name="Slide Number Placeholder 6"/>
          <p:cNvSpPr>
            <a:spLocks noGrp="1"/>
          </p:cNvSpPr>
          <p:nvPr>
            <p:ph type="sldNum" sz="quarter" idx="12"/>
          </p:nvPr>
        </p:nvSpPr>
        <p:spPr/>
        <p:txBody>
          <a:bodyPr/>
          <a:lstStyle>
            <a:extLst/>
          </a:lstStyle>
          <a:p>
            <a:fld id="{D0D98336-442C-4A72-B8D5-2877BAA7A408}" type="slidenum">
              <a:rPr lang="en-US" smtClean="0"/>
              <a:pPr/>
              <a:t>‹#›</a:t>
            </a:fld>
            <a:endParaRPr lang="en-US"/>
          </a:p>
        </p:txBody>
      </p:sp>
      <p:sp>
        <p:nvSpPr>
          <p:cNvPr id="10" name="Picture Placeholder 9"/>
          <p:cNvSpPr>
            <a:spLocks noGrp="1"/>
          </p:cNvSpPr>
          <p:nvPr>
            <p:ph type="pic" idx="1"/>
          </p:nvPr>
        </p:nvSpPr>
        <p:spPr>
          <a:xfrm>
            <a:off x="663682" y="1041002"/>
            <a:ext cx="4206240" cy="4206240"/>
          </a:xfrm>
          <a:solidFill>
            <a:schemeClr val="bg2">
              <a:shade val="50000"/>
            </a:schemeClr>
          </a:solidFill>
          <a:ln w="107950">
            <a:solidFill>
              <a:srgbClr val="FFFFFF"/>
            </a:solidFill>
            <a:miter lim="800000"/>
          </a:ln>
          <a:effectLst>
            <a:outerShdw blurRad="44450" dist="3810" dir="5400000" algn="tl" rotWithShape="0">
              <a:srgbClr val="000000">
                <a:alpha val="60000"/>
              </a:srgbClr>
            </a:outerShdw>
          </a:effectLst>
          <a:scene3d>
            <a:camera prst="orthographicFront"/>
            <a:lightRig rig="threePt" dir="t"/>
          </a:scene3d>
          <a:sp3d contourW="3810">
            <a:contourClr>
              <a:srgbClr val="969696"/>
            </a:contourClr>
          </a:sp3d>
        </p:spPr>
        <p:txBody>
          <a:bodyPr/>
          <a:lstStyle>
            <a:lvl1pPr marL="0" indent="0">
              <a:buNone/>
              <a:defRPr sz="3200"/>
            </a:lvl1pPr>
            <a:extLst/>
          </a:lstStyle>
          <a:p>
            <a:r>
              <a:rPr kumimoji="0" lang="en-US" smtClean="0"/>
              <a:t>Click icon to add picture</a:t>
            </a:r>
            <a:endParaRPr kumimoji="0" lang="en-US"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p:nvSpPr>
        <p:spPr>
          <a:xfrm flipH="1">
            <a:off x="8153400" y="0"/>
            <a:ext cx="990600" cy="6858000"/>
          </a:xfrm>
          <a:prstGeom prst="rect">
            <a:avLst/>
          </a:prstGeom>
          <a:blipFill>
            <a:blip r:embed="rId13">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10000" r="50000" b="-10000"/>
                </a:path>
                <a:tileRect/>
              </a:gradFill>
            </a:fillOverlay>
            <a:innerShdw blurRad="63500" dist="44450" dir="10800000">
              <a:srgbClr val="000000">
                <a:alpha val="45000"/>
              </a:srgbClr>
            </a:inn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3" name="Title Placeholder 2"/>
          <p:cNvSpPr>
            <a:spLocks noGrp="1"/>
          </p:cNvSpPr>
          <p:nvPr>
            <p:ph type="title"/>
          </p:nvPr>
        </p:nvSpPr>
        <p:spPr>
          <a:xfrm>
            <a:off x="457200" y="320040"/>
            <a:ext cx="7239000" cy="1143000"/>
          </a:xfrm>
          <a:prstGeom prst="rect">
            <a:avLst/>
          </a:prstGeom>
        </p:spPr>
        <p:txBody>
          <a:bodyPr vert="horz" lIns="45720" tIns="0" rIns="45720" bIns="0" anchor="b" anchorCtr="0">
            <a:normAutofit/>
          </a:bodyPr>
          <a:lstStyle>
            <a:extLst/>
          </a:lstStyle>
          <a:p>
            <a:r>
              <a:rPr kumimoji="0" lang="en-US" smtClean="0"/>
              <a:t>Click to edit Master title style</a:t>
            </a:r>
            <a:endParaRPr kumimoji="0" lang="en-US"/>
          </a:p>
        </p:txBody>
      </p:sp>
      <p:sp>
        <p:nvSpPr>
          <p:cNvPr id="31" name="Text Placeholder 30"/>
          <p:cNvSpPr>
            <a:spLocks noGrp="1"/>
          </p:cNvSpPr>
          <p:nvPr>
            <p:ph type="body" idx="1"/>
          </p:nvPr>
        </p:nvSpPr>
        <p:spPr>
          <a:xfrm>
            <a:off x="457200" y="1609416"/>
            <a:ext cx="7239000" cy="4846320"/>
          </a:xfrm>
          <a:prstGeom prst="rect">
            <a:avLst/>
          </a:prstGeom>
        </p:spPr>
        <p:txBody>
          <a:bodyPr vert="horz">
            <a:normAutofit/>
          </a:bodyPr>
          <a:lstStyle>
            <a:extLst/>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27" name="Date Placeholder 26"/>
          <p:cNvSpPr>
            <a:spLocks noGrp="1"/>
          </p:cNvSpPr>
          <p:nvPr>
            <p:ph type="dt" sz="half" idx="2"/>
          </p:nvPr>
        </p:nvSpPr>
        <p:spPr>
          <a:xfrm>
            <a:off x="4245936" y="6557946"/>
            <a:ext cx="2002464" cy="226902"/>
          </a:xfrm>
          <a:prstGeom prst="rect">
            <a:avLst/>
          </a:prstGeom>
        </p:spPr>
        <p:txBody>
          <a:bodyPr vert="horz" tIns="0" bIns="0" anchor="b"/>
          <a:lstStyle>
            <a:lvl1pPr algn="l" eaLnBrk="1" latinLnBrk="0" hangingPunct="1">
              <a:defRPr kumimoji="0" sz="1000">
                <a:solidFill>
                  <a:schemeClr val="tx2"/>
                </a:solidFill>
              </a:defRPr>
            </a:lvl1pPr>
            <a:extLst/>
          </a:lstStyle>
          <a:p>
            <a:fld id="{38FC624A-D568-4D4E-8F6E-66C5D07A7E43}" type="datetimeFigureOut">
              <a:rPr lang="en-US" smtClean="0"/>
              <a:pPr/>
              <a:t>2/9/2022</a:t>
            </a:fld>
            <a:endParaRPr lang="en-US"/>
          </a:p>
        </p:txBody>
      </p:sp>
      <p:sp>
        <p:nvSpPr>
          <p:cNvPr id="4" name="Footer Placeholder 3"/>
          <p:cNvSpPr>
            <a:spLocks noGrp="1"/>
          </p:cNvSpPr>
          <p:nvPr>
            <p:ph type="ftr" sz="quarter" idx="3"/>
          </p:nvPr>
        </p:nvSpPr>
        <p:spPr>
          <a:xfrm>
            <a:off x="457200" y="6557946"/>
            <a:ext cx="3657600" cy="228600"/>
          </a:xfrm>
          <a:prstGeom prst="rect">
            <a:avLst/>
          </a:prstGeom>
        </p:spPr>
        <p:txBody>
          <a:bodyPr vert="horz" tIns="0" bIns="0" anchor="b"/>
          <a:lstStyle>
            <a:lvl1pPr algn="r" eaLnBrk="1" latinLnBrk="0" hangingPunct="1">
              <a:defRPr kumimoji="0" sz="1000">
                <a:solidFill>
                  <a:schemeClr val="tx2"/>
                </a:solidFill>
              </a:defRPr>
            </a:lvl1pPr>
            <a:extLst/>
          </a:lstStyle>
          <a:p>
            <a:endParaRPr lang="en-US"/>
          </a:p>
        </p:txBody>
      </p:sp>
      <p:sp>
        <p:nvSpPr>
          <p:cNvPr id="16" name="Slide Number Placeholder 15"/>
          <p:cNvSpPr>
            <a:spLocks noGrp="1"/>
          </p:cNvSpPr>
          <p:nvPr>
            <p:ph type="sldNum" sz="quarter" idx="4"/>
          </p:nvPr>
        </p:nvSpPr>
        <p:spPr>
          <a:xfrm>
            <a:off x="6251448" y="6556248"/>
            <a:ext cx="588336" cy="228600"/>
          </a:xfrm>
          <a:prstGeom prst="rect">
            <a:avLst/>
          </a:prstGeom>
        </p:spPr>
        <p:txBody>
          <a:bodyPr vert="horz" lIns="0" tIns="0" rIns="0" bIns="0" anchor="b"/>
          <a:lstStyle>
            <a:lvl1pPr algn="r" eaLnBrk="1" latinLnBrk="0" hangingPunct="1">
              <a:defRPr kumimoji="0" sz="1100">
                <a:solidFill>
                  <a:schemeClr val="tx2"/>
                </a:solidFill>
              </a:defRPr>
            </a:lvl1pPr>
            <a:extLst/>
          </a:lstStyle>
          <a:p>
            <a:fld id="{D0D98336-442C-4A72-B8D5-2877BAA7A408}"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rtl="0" eaLnBrk="1" latinLnBrk="0" hangingPunct="1">
        <a:spcBef>
          <a:spcPct val="0"/>
        </a:spcBef>
        <a:buNone/>
        <a:defRPr kumimoji="0" sz="3800" b="1" kern="1200" cap="all" baseline="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latin typeface="+mj-lt"/>
          <a:ea typeface="+mj-ea"/>
          <a:cs typeface="+mj-cs"/>
        </a:defRPr>
      </a:lvl1pPr>
      <a:extLst/>
    </p:titleStyle>
    <p:bodyStyle>
      <a:lvl1pPr marL="274320" indent="-274320" algn="l" rtl="0" eaLnBrk="1" latinLnBrk="0" hangingPunct="1">
        <a:spcBef>
          <a:spcPts val="600"/>
        </a:spcBef>
        <a:buClr>
          <a:schemeClr val="tx2"/>
        </a:buClr>
        <a:buSzPct val="73000"/>
        <a:buFont typeface="Wingdings 2"/>
        <a:buChar char=""/>
        <a:defRPr kumimoji="0" sz="2600" kern="1200" baseline="0">
          <a:solidFill>
            <a:schemeClr val="tx1"/>
          </a:solidFill>
          <a:latin typeface="+mn-lt"/>
          <a:ea typeface="+mn-ea"/>
          <a:cs typeface="+mn-cs"/>
        </a:defRPr>
      </a:lvl1pPr>
      <a:lvl2pPr marL="521208" indent="-228600" algn="l" rtl="0" eaLnBrk="1" latinLnBrk="0" hangingPunct="1">
        <a:spcBef>
          <a:spcPts val="500"/>
        </a:spcBef>
        <a:buClr>
          <a:schemeClr val="accent4"/>
        </a:buClr>
        <a:buSzPct val="80000"/>
        <a:buFont typeface="Wingdings 2"/>
        <a:buChar char=""/>
        <a:defRPr kumimoji="0" sz="2300" kern="1200">
          <a:solidFill>
            <a:schemeClr val="tx1">
              <a:tint val="85000"/>
            </a:schemeClr>
          </a:solidFill>
          <a:latin typeface="+mn-lt"/>
          <a:ea typeface="+mn-ea"/>
          <a:cs typeface="+mn-cs"/>
        </a:defRPr>
      </a:lvl2pPr>
      <a:lvl3pPr marL="758952" indent="-228600" algn="l" rtl="0" eaLnBrk="1" latinLnBrk="0" hangingPunct="1">
        <a:spcBef>
          <a:spcPts val="400"/>
        </a:spcBef>
        <a:buClr>
          <a:schemeClr val="accent4"/>
        </a:buClr>
        <a:buSzPct val="60000"/>
        <a:buFont typeface="Wingdings"/>
        <a:buChar char=""/>
        <a:defRPr kumimoji="0" sz="2000" kern="1200">
          <a:solidFill>
            <a:schemeClr val="tx1"/>
          </a:solidFill>
          <a:latin typeface="+mn-lt"/>
          <a:ea typeface="+mn-ea"/>
          <a:cs typeface="+mn-cs"/>
        </a:defRPr>
      </a:lvl3pPr>
      <a:lvl4pPr marL="1005840" indent="-228600" algn="l" rtl="0" eaLnBrk="1" latinLnBrk="0" hangingPunct="1">
        <a:spcBef>
          <a:spcPct val="20000"/>
        </a:spcBef>
        <a:buClr>
          <a:schemeClr val="accent4"/>
        </a:buClr>
        <a:buSzPct val="80000"/>
        <a:buFont typeface="Wingdings 2"/>
        <a:buChar char=""/>
        <a:defRPr kumimoji="0" sz="2000" kern="1200">
          <a:solidFill>
            <a:schemeClr val="tx1">
              <a:tint val="85000"/>
            </a:schemeClr>
          </a:solidFill>
          <a:latin typeface="+mn-lt"/>
          <a:ea typeface="+mn-ea"/>
          <a:cs typeface="+mn-cs"/>
        </a:defRPr>
      </a:lvl4pPr>
      <a:lvl5pPr marL="1280160" indent="-228600" algn="l" rtl="0" eaLnBrk="1" latinLnBrk="0" hangingPunct="1">
        <a:spcBef>
          <a:spcPts val="400"/>
        </a:spcBef>
        <a:buClr>
          <a:schemeClr val="accent4"/>
        </a:buClr>
        <a:buSzPct val="70000"/>
        <a:buFont typeface="Wingdings"/>
        <a:buChar char=""/>
        <a:defRPr kumimoji="0" sz="1800" kern="1200">
          <a:solidFill>
            <a:schemeClr val="tx1"/>
          </a:solidFill>
          <a:latin typeface="+mn-lt"/>
          <a:ea typeface="+mn-ea"/>
          <a:cs typeface="+mn-cs"/>
        </a:defRPr>
      </a:lvl5pPr>
      <a:lvl6pPr marL="1472184" indent="-182880" algn="l" rtl="0"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l" rtl="0"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l" rtl="0"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l" rtl="0"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Layout" Target="../slideLayouts/slideLayout2.xml"/><Relationship Id="rId1" Type="http://schemas.openxmlformats.org/officeDocument/2006/relationships/vmlDrawing" Target="../drawings/vmlDrawing3.v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2.xml"/><Relationship Id="rId1" Type="http://schemas.openxmlformats.org/officeDocument/2006/relationships/vmlDrawing" Target="../drawings/vmlDrawing4.v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hyperlink" Target="https://www.investopedia.com/terms/s/statistics.asp" TargetMode="External"/><Relationship Id="rId2" Type="http://schemas.openxmlformats.org/officeDocument/2006/relationships/slideLayout" Target="../slideLayouts/slideLayout2.xml"/><Relationship Id="rId1" Type="http://schemas.openxmlformats.org/officeDocument/2006/relationships/vmlDrawing" Target="../drawings/vmlDrawing5.vml"/></Relationships>
</file>

<file path=ppt/slides/_rels/slide38.xml.rels><?xml version="1.0" encoding="UTF-8" standalone="yes"?>
<Relationships xmlns="http://schemas.openxmlformats.org/package/2006/relationships"><Relationship Id="rId3" Type="http://schemas.openxmlformats.org/officeDocument/2006/relationships/hyperlink" Target="https://www.investopedia.com/terms/h/hypothesistesting.asp" TargetMode="External"/><Relationship Id="rId2" Type="http://schemas.openxmlformats.org/officeDocument/2006/relationships/slideLayout" Target="../slideLayouts/slideLayout2.xml"/><Relationship Id="rId1" Type="http://schemas.openxmlformats.org/officeDocument/2006/relationships/vmlDrawing" Target="../drawings/vmlDrawing6.vml"/></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vmlDrawing" Target="../drawings/vmlDrawing7.vml"/></Relationships>
</file>

<file path=ppt/slides/_rels/slide4.xml.rels><?xml version="1.0" encoding="UTF-8" standalone="yes"?>
<Relationships xmlns="http://schemas.openxmlformats.org/package/2006/relationships"><Relationship Id="rId2" Type="http://schemas.openxmlformats.org/officeDocument/2006/relationships/hyperlink" Target="https://data-flair.training/blogs/data-analytics-comprehensive-guide/"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vmlDrawing" Target="../drawings/vmlDrawing8.vml"/></Relationships>
</file>

<file path=ppt/slides/_rels/slide4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hyperlink" Target="https://www.statisticshowto.com/probability-and-statistics/statistics-definitions/p-value/" TargetMode="External"/><Relationship Id="rId7" Type="http://schemas.openxmlformats.org/officeDocument/2006/relationships/hyperlink" Target="https://www.statisticshowto.com/probability-and-statistics/hypothesis-testing/support-or-reject-null-hypothesis/" TargetMode="External"/><Relationship Id="rId2" Type="http://schemas.openxmlformats.org/officeDocument/2006/relationships/hyperlink" Target="https://www.statisticshowto.com/probability-and-statistics/find-sample-size/" TargetMode="External"/><Relationship Id="rId1" Type="http://schemas.openxmlformats.org/officeDocument/2006/relationships/slideLayout" Target="../slideLayouts/slideLayout2.xml"/><Relationship Id="rId6" Type="http://schemas.openxmlformats.org/officeDocument/2006/relationships/hyperlink" Target="https://www.statisticshowto.com/probability-and-statistics/statistics-definitions/what-is-an-alpha-level/" TargetMode="External"/><Relationship Id="rId5" Type="http://schemas.openxmlformats.org/officeDocument/2006/relationships/hyperlink" Target="https://www.statisticshowto.com/probability-and-statistics/hypothesis-testing/degrees-of-freedom/" TargetMode="External"/><Relationship Id="rId4" Type="http://schemas.openxmlformats.org/officeDocument/2006/relationships/hyperlink" Target="https://www.statisticshowto.com/tables/t-distribution-table/"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1.v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vmlDrawing" Target="../drawings/vmlDrawing2.v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b="0" dirty="0" smtClean="0"/>
              <a:t>Data Analysis can be organized into 6 types</a:t>
            </a:r>
            <a:endParaRPr lang="en-US" dirty="0"/>
          </a:p>
        </p:txBody>
      </p:sp>
      <p:sp>
        <p:nvSpPr>
          <p:cNvPr id="5" name="TextBox 4"/>
          <p:cNvSpPr txBox="1"/>
          <p:nvPr/>
        </p:nvSpPr>
        <p:spPr>
          <a:xfrm>
            <a:off x="571472" y="1857364"/>
            <a:ext cx="6429420" cy="4801314"/>
          </a:xfrm>
          <a:prstGeom prst="rect">
            <a:avLst/>
          </a:prstGeom>
          <a:noFill/>
        </p:spPr>
        <p:txBody>
          <a:bodyPr wrap="square" rtlCol="0">
            <a:spAutoFit/>
          </a:bodyPr>
          <a:lstStyle/>
          <a:p>
            <a:pPr>
              <a:lnSpc>
                <a:spcPct val="200000"/>
              </a:lnSpc>
            </a:pPr>
            <a:r>
              <a:rPr lang="en-US" i="1" dirty="0"/>
              <a:t> </a:t>
            </a:r>
            <a:r>
              <a:rPr lang="en-US" sz="2400" i="1" dirty="0" smtClean="0"/>
              <a:t>1. Exploratory </a:t>
            </a:r>
            <a:r>
              <a:rPr lang="en-US" sz="2400" i="1" dirty="0"/>
              <a:t>Analysis</a:t>
            </a:r>
            <a:endParaRPr lang="en-US" sz="2400" dirty="0"/>
          </a:p>
          <a:p>
            <a:pPr>
              <a:lnSpc>
                <a:spcPct val="200000"/>
              </a:lnSpc>
            </a:pPr>
            <a:r>
              <a:rPr lang="en-US" sz="2400" dirty="0"/>
              <a:t>  </a:t>
            </a:r>
            <a:r>
              <a:rPr lang="en-US" sz="2400" dirty="0" smtClean="0"/>
              <a:t>2. </a:t>
            </a:r>
            <a:r>
              <a:rPr lang="en-US" sz="2400" i="1" dirty="0" smtClean="0"/>
              <a:t>Descriptive </a:t>
            </a:r>
            <a:r>
              <a:rPr lang="en-US" sz="2400" i="1" dirty="0"/>
              <a:t>Analysis</a:t>
            </a:r>
            <a:endParaRPr lang="en-US" sz="2400" dirty="0"/>
          </a:p>
          <a:p>
            <a:pPr>
              <a:lnSpc>
                <a:spcPct val="200000"/>
              </a:lnSpc>
            </a:pPr>
            <a:r>
              <a:rPr lang="en-US" sz="2400" dirty="0"/>
              <a:t> </a:t>
            </a:r>
            <a:r>
              <a:rPr lang="en-US" sz="2400" dirty="0" smtClean="0"/>
              <a:t> 3. </a:t>
            </a:r>
            <a:r>
              <a:rPr lang="en-US" sz="2400" dirty="0"/>
              <a:t> </a:t>
            </a:r>
            <a:r>
              <a:rPr lang="en-US" sz="2400" i="1" dirty="0"/>
              <a:t>Inferential Analysis</a:t>
            </a:r>
            <a:endParaRPr lang="en-US" sz="2400" dirty="0"/>
          </a:p>
          <a:p>
            <a:pPr>
              <a:lnSpc>
                <a:spcPct val="200000"/>
              </a:lnSpc>
            </a:pPr>
            <a:r>
              <a:rPr lang="en-US" sz="2400" dirty="0"/>
              <a:t>  </a:t>
            </a:r>
            <a:r>
              <a:rPr lang="en-US" sz="2400" dirty="0" smtClean="0"/>
              <a:t>4. </a:t>
            </a:r>
            <a:r>
              <a:rPr lang="en-US" sz="2400" i="1" dirty="0" smtClean="0"/>
              <a:t>Predictive </a:t>
            </a:r>
            <a:r>
              <a:rPr lang="en-US" sz="2400" i="1" dirty="0"/>
              <a:t>Analysis</a:t>
            </a:r>
            <a:endParaRPr lang="en-US" sz="2400" dirty="0"/>
          </a:p>
          <a:p>
            <a:pPr>
              <a:lnSpc>
                <a:spcPct val="200000"/>
              </a:lnSpc>
            </a:pPr>
            <a:r>
              <a:rPr lang="en-US" sz="2400" dirty="0"/>
              <a:t>  </a:t>
            </a:r>
            <a:r>
              <a:rPr lang="en-US" sz="2400" dirty="0" smtClean="0"/>
              <a:t>5. </a:t>
            </a:r>
            <a:r>
              <a:rPr lang="en-US" sz="2400" i="1" dirty="0" smtClean="0"/>
              <a:t>Causal </a:t>
            </a:r>
            <a:r>
              <a:rPr lang="en-US" sz="2400" i="1" dirty="0"/>
              <a:t>Analysis</a:t>
            </a:r>
            <a:endParaRPr lang="en-US" sz="2400" dirty="0"/>
          </a:p>
          <a:p>
            <a:pPr>
              <a:lnSpc>
                <a:spcPct val="200000"/>
              </a:lnSpc>
            </a:pPr>
            <a:r>
              <a:rPr lang="en-US" sz="2400" dirty="0"/>
              <a:t>  </a:t>
            </a:r>
            <a:r>
              <a:rPr lang="en-US" sz="2400" dirty="0" smtClean="0"/>
              <a:t>6. </a:t>
            </a:r>
            <a:r>
              <a:rPr lang="en-US" sz="2400" i="1" dirty="0" smtClean="0"/>
              <a:t>Mechanistic </a:t>
            </a:r>
            <a:r>
              <a:rPr lang="en-US" sz="2400" i="1" dirty="0"/>
              <a:t>Analysis</a:t>
            </a:r>
            <a:endParaRPr lang="en-US" sz="2400" dirty="0"/>
          </a:p>
          <a:p>
            <a:endParaRPr lang="en-US"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i</a:t>
            </a:r>
            <a:r>
              <a:rPr lang="en-US" dirty="0" smtClean="0"/>
              <a:t>. Variable</a:t>
            </a:r>
            <a:br>
              <a:rPr lang="en-US" dirty="0" smtClean="0"/>
            </a:br>
            <a:endParaRPr lang="en-US" dirty="0"/>
          </a:p>
        </p:txBody>
      </p:sp>
      <p:sp>
        <p:nvSpPr>
          <p:cNvPr id="3" name="Content Placeholder 2"/>
          <p:cNvSpPr>
            <a:spLocks noGrp="1"/>
          </p:cNvSpPr>
          <p:nvPr>
            <p:ph idx="1"/>
          </p:nvPr>
        </p:nvSpPr>
        <p:spPr>
          <a:xfrm>
            <a:off x="214282" y="1142984"/>
            <a:ext cx="8001056" cy="5500726"/>
          </a:xfrm>
        </p:spPr>
        <p:txBody>
          <a:bodyPr>
            <a:normAutofit fontScale="92500" lnSpcReduction="20000"/>
          </a:bodyPr>
          <a:lstStyle/>
          <a:p>
            <a:pPr fontAlgn="base"/>
            <a:r>
              <a:rPr lang="en-US" dirty="0" smtClean="0"/>
              <a:t>It is a quantity, quality, or property that you can measure.</a:t>
            </a:r>
          </a:p>
          <a:p>
            <a:pPr fontAlgn="base"/>
            <a:r>
              <a:rPr lang="en-US" b="1" dirty="0" smtClean="0"/>
              <a:t>Types of variables</a:t>
            </a:r>
            <a:endParaRPr lang="en-US" dirty="0" smtClean="0"/>
          </a:p>
          <a:p>
            <a:pPr fontAlgn="base"/>
            <a:r>
              <a:rPr lang="en-US" b="1" dirty="0" smtClean="0"/>
              <a:t>a. Qualitative Variables</a:t>
            </a:r>
            <a:endParaRPr lang="en-US" dirty="0" smtClean="0"/>
          </a:p>
          <a:p>
            <a:pPr fontAlgn="base"/>
            <a:r>
              <a:rPr lang="en-US" dirty="0" smtClean="0"/>
              <a:t>Variables take on values that are names or labels.</a:t>
            </a:r>
          </a:p>
          <a:p>
            <a:pPr fontAlgn="base"/>
            <a:r>
              <a:rPr lang="en-US" b="1" dirty="0" smtClean="0"/>
              <a:t>Ex.</a:t>
            </a:r>
            <a:r>
              <a:rPr lang="en-US" dirty="0" smtClean="0"/>
              <a:t> The color of a ball (e.g., red, green, blue) or the breed of a dog (e.g., collie, shepherd, terrier.</a:t>
            </a:r>
          </a:p>
          <a:p>
            <a:pPr fontAlgn="base"/>
            <a:r>
              <a:rPr lang="en-US" b="1" dirty="0" smtClean="0"/>
              <a:t>Types of Qualitative Variables</a:t>
            </a:r>
            <a:endParaRPr lang="en-US" dirty="0" smtClean="0"/>
          </a:p>
          <a:p>
            <a:pPr fontAlgn="base"/>
            <a:r>
              <a:rPr lang="en-US" b="1" dirty="0" smtClean="0"/>
              <a:t>1. Nominal: </a:t>
            </a:r>
            <a:r>
              <a:rPr lang="en-US" dirty="0" smtClean="0"/>
              <a:t>Basically, it displays graphical data — all orderings are equally meaningful.</a:t>
            </a:r>
          </a:p>
          <a:p>
            <a:pPr fontAlgn="base"/>
            <a:r>
              <a:rPr lang="en-US" b="1" dirty="0" smtClean="0"/>
              <a:t>Ex.</a:t>
            </a:r>
            <a:r>
              <a:rPr lang="en-US" dirty="0" smtClean="0"/>
              <a:t> a student’s religion (Atheist, Christian, Muslim, Hindu, …) is nominal.</a:t>
            </a:r>
          </a:p>
          <a:p>
            <a:pPr fontAlgn="base"/>
            <a:r>
              <a:rPr lang="en-US" b="1" dirty="0" smtClean="0"/>
              <a:t>2. Ordinal:</a:t>
            </a:r>
            <a:r>
              <a:rPr lang="en-US" dirty="0" smtClean="0"/>
              <a:t> A categorical variable whose categories can be meaningfully ordered is called ordinal.</a:t>
            </a:r>
          </a:p>
          <a:p>
            <a:pPr fontAlgn="base"/>
            <a:r>
              <a:rPr lang="en-US" b="1" dirty="0" smtClean="0"/>
              <a:t>Ex.</a:t>
            </a:r>
            <a:r>
              <a:rPr lang="en-US" dirty="0" smtClean="0"/>
              <a:t> a student’s grade in an exam (A, B, C or Fail) is ordinal.</a:t>
            </a:r>
          </a:p>
          <a:p>
            <a:pPr fontAlgn="base"/>
            <a:endParaRPr lang="en-US" dirty="0" smtClean="0"/>
          </a:p>
          <a:p>
            <a:endParaRPr lang="en-US" dirty="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39000" cy="680068"/>
          </a:xfrm>
        </p:spPr>
        <p:txBody>
          <a:bodyPr/>
          <a:lstStyle/>
          <a:p>
            <a:r>
              <a:rPr lang="en-US" dirty="0" smtClean="0"/>
              <a:t>b. Quantitative Variables</a:t>
            </a:r>
            <a:endParaRPr lang="en-US" dirty="0"/>
          </a:p>
        </p:txBody>
      </p:sp>
      <p:sp>
        <p:nvSpPr>
          <p:cNvPr id="3" name="Content Placeholder 2"/>
          <p:cNvSpPr>
            <a:spLocks noGrp="1"/>
          </p:cNvSpPr>
          <p:nvPr>
            <p:ph idx="1"/>
          </p:nvPr>
        </p:nvSpPr>
        <p:spPr>
          <a:xfrm>
            <a:off x="214282" y="1071546"/>
            <a:ext cx="7715304" cy="5384190"/>
          </a:xfrm>
        </p:spPr>
        <p:txBody>
          <a:bodyPr>
            <a:normAutofit fontScale="92500" lnSpcReduction="10000"/>
          </a:bodyPr>
          <a:lstStyle/>
          <a:p>
            <a:pPr fontAlgn="base">
              <a:buNone/>
            </a:pPr>
            <a:r>
              <a:rPr lang="en-US" b="1" dirty="0" smtClean="0"/>
              <a:t> </a:t>
            </a:r>
            <a:endParaRPr lang="en-US" dirty="0" smtClean="0"/>
          </a:p>
          <a:p>
            <a:pPr fontAlgn="base"/>
            <a:r>
              <a:rPr lang="en-US" dirty="0" smtClean="0"/>
              <a:t>Variables that can measure on a numeric or quantitative scale.</a:t>
            </a:r>
          </a:p>
          <a:p>
            <a:pPr fontAlgn="base"/>
            <a:r>
              <a:rPr lang="en-US" b="1" dirty="0" smtClean="0"/>
              <a:t>Ex.</a:t>
            </a:r>
            <a:r>
              <a:rPr lang="en-US" dirty="0" smtClean="0"/>
              <a:t> Age, count of anything etc.</a:t>
            </a:r>
          </a:p>
          <a:p>
            <a:pPr fontAlgn="base"/>
            <a:r>
              <a:rPr lang="en-US" b="1" dirty="0" smtClean="0"/>
              <a:t>Types of Quantitative Variables:</a:t>
            </a:r>
            <a:endParaRPr lang="en-US" dirty="0" smtClean="0"/>
          </a:p>
          <a:p>
            <a:pPr fontAlgn="base"/>
            <a:r>
              <a:rPr lang="en-US" b="1" dirty="0" smtClean="0"/>
              <a:t>1. Discrete:</a:t>
            </a:r>
            <a:r>
              <a:rPr lang="en-US" dirty="0" smtClean="0"/>
              <a:t> A discrete variable is one that cannot take on all values within the limits of the variable.</a:t>
            </a:r>
          </a:p>
          <a:p>
            <a:pPr fontAlgn="base"/>
            <a:r>
              <a:rPr lang="en-US" b="1" dirty="0" smtClean="0"/>
              <a:t>Ex. </a:t>
            </a:r>
            <a:r>
              <a:rPr lang="en-US" dirty="0" smtClean="0"/>
              <a:t>The number of children is a discrete numerical variable (a count). The variable cannot have the value 1.7</a:t>
            </a:r>
          </a:p>
          <a:p>
            <a:pPr fontAlgn="base"/>
            <a:r>
              <a:rPr lang="en-US" b="1" dirty="0" smtClean="0"/>
              <a:t>2. Continuous:</a:t>
            </a:r>
            <a:r>
              <a:rPr lang="en-US" dirty="0" smtClean="0"/>
              <a:t> In this, the variable can take on any value between two specified values.</a:t>
            </a:r>
          </a:p>
          <a:p>
            <a:pPr fontAlgn="base"/>
            <a:r>
              <a:rPr lang="en-US" b="1" dirty="0" smtClean="0"/>
              <a:t>Ex.</a:t>
            </a:r>
            <a:r>
              <a:rPr lang="en-US" dirty="0" smtClean="0"/>
              <a:t> age of a human: 25 years, 10 months, 2 days, 5 hours</a:t>
            </a:r>
            <a:endParaRPr lang="en-US" dirty="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Dimensionality of Data Sets</a:t>
            </a:r>
            <a:br>
              <a:rPr lang="en-US" dirty="0" smtClean="0"/>
            </a:br>
            <a:endParaRPr lang="en-US" dirty="0"/>
          </a:p>
        </p:txBody>
      </p:sp>
      <p:sp>
        <p:nvSpPr>
          <p:cNvPr id="3" name="Content Placeholder 2"/>
          <p:cNvSpPr>
            <a:spLocks noGrp="1"/>
          </p:cNvSpPr>
          <p:nvPr>
            <p:ph idx="1"/>
          </p:nvPr>
        </p:nvSpPr>
        <p:spPr>
          <a:xfrm>
            <a:off x="214282" y="1071546"/>
            <a:ext cx="7858180" cy="5384190"/>
          </a:xfrm>
        </p:spPr>
        <p:txBody>
          <a:bodyPr/>
          <a:lstStyle/>
          <a:p>
            <a:pPr fontAlgn="base">
              <a:lnSpc>
                <a:spcPct val="200000"/>
              </a:lnSpc>
            </a:pPr>
            <a:r>
              <a:rPr lang="en-US" b="1" dirty="0" err="1" smtClean="0"/>
              <a:t>Univariate</a:t>
            </a:r>
            <a:r>
              <a:rPr lang="en-US" b="1" dirty="0" smtClean="0"/>
              <a:t>:</a:t>
            </a:r>
            <a:r>
              <a:rPr lang="en-US" dirty="0" smtClean="0"/>
              <a:t> Measurement made on one variable per subject</a:t>
            </a:r>
          </a:p>
          <a:p>
            <a:pPr fontAlgn="base">
              <a:lnSpc>
                <a:spcPct val="200000"/>
              </a:lnSpc>
            </a:pPr>
            <a:r>
              <a:rPr lang="en-US" b="1" dirty="0" err="1" smtClean="0"/>
              <a:t>Bivariate</a:t>
            </a:r>
            <a:r>
              <a:rPr lang="en-US" b="1" dirty="0" smtClean="0"/>
              <a:t>:</a:t>
            </a:r>
            <a:r>
              <a:rPr lang="en-US" dirty="0" smtClean="0"/>
              <a:t> Measurement made on two variables per subject</a:t>
            </a:r>
          </a:p>
          <a:p>
            <a:pPr fontAlgn="base">
              <a:lnSpc>
                <a:spcPct val="200000"/>
              </a:lnSpc>
            </a:pPr>
            <a:r>
              <a:rPr lang="en-US" b="1" dirty="0" smtClean="0"/>
              <a:t>Multivariate:</a:t>
            </a:r>
            <a:r>
              <a:rPr lang="en-US" dirty="0" smtClean="0"/>
              <a:t> Measurement made on many variables per subject</a:t>
            </a:r>
          </a:p>
          <a:p>
            <a:endParaRPr lang="en-US" dirty="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image 5.PNG"/>
          <p:cNvPicPr>
            <a:picLocks noGrp="1" noChangeAspect="1"/>
          </p:cNvPicPr>
          <p:nvPr>
            <p:ph idx="1"/>
          </p:nvPr>
        </p:nvPicPr>
        <p:blipFill>
          <a:blip r:embed="rId3"/>
          <a:stretch>
            <a:fillRect/>
          </a:stretch>
        </p:blipFill>
        <p:spPr>
          <a:xfrm>
            <a:off x="0" y="1"/>
            <a:ext cx="8143900" cy="6977886"/>
          </a:xfrm>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Content Placeholder 3" descr="image 6.PNG"/>
          <p:cNvPicPr>
            <a:picLocks noGrp="1" noChangeAspect="1"/>
          </p:cNvPicPr>
          <p:nvPr>
            <p:ph idx="1"/>
          </p:nvPr>
        </p:nvPicPr>
        <p:blipFill>
          <a:blip r:embed="rId3"/>
          <a:stretch>
            <a:fillRect/>
          </a:stretch>
        </p:blipFill>
        <p:spPr>
          <a:xfrm>
            <a:off x="500034" y="285728"/>
            <a:ext cx="7500990" cy="6286544"/>
          </a:xfrm>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image 3.PNG"/>
          <p:cNvPicPr>
            <a:picLocks noGrp="1" noChangeAspect="1"/>
          </p:cNvPicPr>
          <p:nvPr>
            <p:ph idx="1"/>
          </p:nvPr>
        </p:nvPicPr>
        <p:blipFill>
          <a:blip r:embed="rId2"/>
          <a:stretch>
            <a:fillRect/>
          </a:stretch>
        </p:blipFill>
        <p:spPr>
          <a:xfrm>
            <a:off x="1047594" y="1743751"/>
            <a:ext cx="6058211" cy="4578585"/>
          </a:xfrm>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image 4.PNG"/>
          <p:cNvPicPr>
            <a:picLocks noGrp="1" noChangeAspect="1"/>
          </p:cNvPicPr>
          <p:nvPr>
            <p:ph idx="1"/>
          </p:nvPr>
        </p:nvPicPr>
        <p:blipFill>
          <a:blip r:embed="rId2"/>
          <a:stretch>
            <a:fillRect/>
          </a:stretch>
        </p:blipFill>
        <p:spPr>
          <a:xfrm>
            <a:off x="0" y="0"/>
            <a:ext cx="9144000" cy="6858000"/>
          </a:xfrm>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univarient analysis.PNG"/>
          <p:cNvPicPr>
            <a:picLocks noGrp="1" noChangeAspect="1"/>
          </p:cNvPicPr>
          <p:nvPr>
            <p:ph idx="1"/>
          </p:nvPr>
        </p:nvPicPr>
        <p:blipFill>
          <a:blip r:embed="rId2"/>
          <a:stretch>
            <a:fillRect/>
          </a:stretch>
        </p:blipFill>
        <p:spPr>
          <a:xfrm>
            <a:off x="214282" y="214290"/>
            <a:ext cx="7858180" cy="6429420"/>
          </a:xfrm>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image 2.PNG"/>
          <p:cNvPicPr>
            <a:picLocks noGrp="1" noChangeAspect="1"/>
          </p:cNvPicPr>
          <p:nvPr>
            <p:ph idx="1"/>
          </p:nvPr>
        </p:nvPicPr>
        <p:blipFill>
          <a:blip r:embed="rId2"/>
          <a:stretch>
            <a:fillRect/>
          </a:stretch>
        </p:blipFill>
        <p:spPr>
          <a:xfrm>
            <a:off x="214282" y="285728"/>
            <a:ext cx="7929618" cy="6215105"/>
          </a:xfrm>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 Code for Histogram </a:t>
            </a:r>
            <a:endParaRPr lang="en-US" dirty="0"/>
          </a:p>
        </p:txBody>
      </p:sp>
      <p:sp>
        <p:nvSpPr>
          <p:cNvPr id="3" name="Content Placeholder 2"/>
          <p:cNvSpPr>
            <a:spLocks noGrp="1"/>
          </p:cNvSpPr>
          <p:nvPr>
            <p:ph idx="1"/>
          </p:nvPr>
        </p:nvSpPr>
        <p:spPr/>
        <p:txBody>
          <a:bodyPr/>
          <a:lstStyle/>
          <a:p>
            <a:endParaRPr lang="en-US"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smtClean="0"/>
              <a:t>Exploratory Analysis</a:t>
            </a:r>
            <a:br>
              <a:rPr lang="en-US" dirty="0" smtClean="0"/>
            </a:br>
            <a:endParaRPr lang="en-US" dirty="0"/>
          </a:p>
        </p:txBody>
      </p:sp>
      <p:sp>
        <p:nvSpPr>
          <p:cNvPr id="4" name="Content Placeholder 3"/>
          <p:cNvSpPr>
            <a:spLocks noGrp="1"/>
          </p:cNvSpPr>
          <p:nvPr>
            <p:ph sz="half" idx="1"/>
          </p:nvPr>
        </p:nvSpPr>
        <p:spPr>
          <a:xfrm>
            <a:off x="214282" y="1285860"/>
            <a:ext cx="4071966" cy="5214974"/>
          </a:xfrm>
        </p:spPr>
        <p:txBody>
          <a:bodyPr>
            <a:normAutofit lnSpcReduction="10000"/>
          </a:bodyPr>
          <a:lstStyle/>
          <a:p>
            <a:pPr>
              <a:lnSpc>
                <a:spcPct val="150000"/>
              </a:lnSpc>
            </a:pPr>
            <a:r>
              <a:rPr lang="en-US" dirty="0" smtClean="0"/>
              <a:t> </a:t>
            </a:r>
            <a:r>
              <a:rPr lang="en-US" sz="2100" dirty="0" smtClean="0">
                <a:solidFill>
                  <a:srgbClr val="FF0000"/>
                </a:solidFill>
              </a:rPr>
              <a:t>The preliminary analysis of data to discover relationships between measures in the data and to gain an insight on the trends, patterns, and relationships among various entities present in the data set with the help of statistics and visualization tools is called Exploratory Data Analysis (EDA). </a:t>
            </a:r>
          </a:p>
          <a:p>
            <a:endParaRPr lang="en-US" dirty="0"/>
          </a:p>
        </p:txBody>
      </p:sp>
      <p:sp>
        <p:nvSpPr>
          <p:cNvPr id="5" name="Content Placeholder 4"/>
          <p:cNvSpPr>
            <a:spLocks noGrp="1"/>
          </p:cNvSpPr>
          <p:nvPr>
            <p:ph sz="half" idx="2"/>
          </p:nvPr>
        </p:nvSpPr>
        <p:spPr>
          <a:xfrm>
            <a:off x="4178808" y="1357298"/>
            <a:ext cx="3893654" cy="5072098"/>
          </a:xfrm>
        </p:spPr>
        <p:txBody>
          <a:bodyPr>
            <a:normAutofit lnSpcReduction="10000"/>
          </a:bodyPr>
          <a:lstStyle/>
          <a:p>
            <a:pPr>
              <a:lnSpc>
                <a:spcPct val="170000"/>
              </a:lnSpc>
            </a:pPr>
            <a:r>
              <a:rPr lang="en-US" sz="2100" dirty="0" smtClean="0">
                <a:solidFill>
                  <a:srgbClr val="00B0F0"/>
                </a:solidFill>
              </a:rPr>
              <a:t>Exploratory data analysis is cross-classified in two different ways where each method is either graphical or non-graphical. And then, each method is either </a:t>
            </a:r>
            <a:r>
              <a:rPr lang="en-US" sz="2100" dirty="0" err="1" smtClean="0">
                <a:solidFill>
                  <a:srgbClr val="00B0F0"/>
                </a:solidFill>
              </a:rPr>
              <a:t>univariate</a:t>
            </a:r>
            <a:r>
              <a:rPr lang="en-US" sz="2100" dirty="0" smtClean="0">
                <a:solidFill>
                  <a:srgbClr val="00B0F0"/>
                </a:solidFill>
              </a:rPr>
              <a:t>, </a:t>
            </a:r>
            <a:r>
              <a:rPr lang="en-US" sz="2100" dirty="0" err="1" smtClean="0">
                <a:solidFill>
                  <a:srgbClr val="00B0F0"/>
                </a:solidFill>
              </a:rPr>
              <a:t>bivariate</a:t>
            </a:r>
            <a:r>
              <a:rPr lang="en-US" sz="2100" dirty="0" smtClean="0">
                <a:solidFill>
                  <a:srgbClr val="00B0F0"/>
                </a:solidFill>
              </a:rPr>
              <a:t> or multivariate.</a:t>
            </a:r>
          </a:p>
          <a:p>
            <a:endParaRPr lang="en-US"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R code fo univarient.PNG"/>
          <p:cNvPicPr>
            <a:picLocks noGrp="1" noChangeAspect="1"/>
          </p:cNvPicPr>
          <p:nvPr>
            <p:ph idx="1"/>
          </p:nvPr>
        </p:nvPicPr>
        <p:blipFill>
          <a:blip r:embed="rId2"/>
          <a:stretch>
            <a:fillRect/>
          </a:stretch>
        </p:blipFill>
        <p:spPr>
          <a:xfrm>
            <a:off x="0" y="0"/>
            <a:ext cx="9144000" cy="7215214"/>
          </a:xfrm>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bivariate</a:t>
            </a:r>
            <a:r>
              <a:rPr lang="en-US" dirty="0" smtClean="0"/>
              <a:t> analysis</a:t>
            </a:r>
            <a:endParaRPr lang="en-US" dirty="0"/>
          </a:p>
        </p:txBody>
      </p:sp>
      <p:sp>
        <p:nvSpPr>
          <p:cNvPr id="3" name="Content Placeholder 2"/>
          <p:cNvSpPr>
            <a:spLocks noGrp="1"/>
          </p:cNvSpPr>
          <p:nvPr>
            <p:ph idx="1"/>
          </p:nvPr>
        </p:nvSpPr>
        <p:spPr/>
        <p:txBody>
          <a:bodyPr/>
          <a:lstStyle/>
          <a:p>
            <a:pPr fontAlgn="base"/>
            <a:r>
              <a:rPr lang="en-US" dirty="0" smtClean="0"/>
              <a:t>The term </a:t>
            </a:r>
            <a:r>
              <a:rPr lang="en-US" b="1" dirty="0" err="1" smtClean="0"/>
              <a:t>bivariate</a:t>
            </a:r>
            <a:r>
              <a:rPr lang="en-US" b="1" dirty="0" smtClean="0"/>
              <a:t> analysis </a:t>
            </a:r>
            <a:r>
              <a:rPr lang="en-US" dirty="0" smtClean="0"/>
              <a:t>refers to the analysis of two variables. You can remember this because the prefix “bi” means “two.”</a:t>
            </a:r>
          </a:p>
          <a:p>
            <a:pPr fontAlgn="base"/>
            <a:r>
              <a:rPr lang="en-US" dirty="0" smtClean="0"/>
              <a:t>The purpose of </a:t>
            </a:r>
            <a:r>
              <a:rPr lang="en-US" dirty="0" err="1" smtClean="0"/>
              <a:t>bivariate</a:t>
            </a:r>
            <a:r>
              <a:rPr lang="en-US" dirty="0" smtClean="0"/>
              <a:t> analysis is to understand the relationship between two variables</a:t>
            </a:r>
          </a:p>
          <a:p>
            <a:pPr fontAlgn="base"/>
            <a:r>
              <a:rPr lang="en-US" dirty="0" smtClean="0"/>
              <a:t>There are three common ways to perform </a:t>
            </a:r>
            <a:r>
              <a:rPr lang="en-US" dirty="0" err="1" smtClean="0"/>
              <a:t>bivariate</a:t>
            </a:r>
            <a:r>
              <a:rPr lang="en-US" dirty="0" smtClean="0"/>
              <a:t> analysis:</a:t>
            </a:r>
          </a:p>
          <a:p>
            <a:pPr fontAlgn="base"/>
            <a:r>
              <a:rPr lang="en-US" b="1" dirty="0" smtClean="0"/>
              <a:t>1.</a:t>
            </a:r>
            <a:r>
              <a:rPr lang="en-US" dirty="0" smtClean="0"/>
              <a:t> </a:t>
            </a:r>
            <a:r>
              <a:rPr lang="en-US" dirty="0" err="1" smtClean="0"/>
              <a:t>Scatterplots</a:t>
            </a:r>
            <a:endParaRPr lang="en-US" dirty="0" smtClean="0"/>
          </a:p>
          <a:p>
            <a:pPr fontAlgn="base"/>
            <a:r>
              <a:rPr lang="en-US" b="1" dirty="0" smtClean="0"/>
              <a:t>2.</a:t>
            </a:r>
            <a:r>
              <a:rPr lang="en-US" dirty="0" smtClean="0"/>
              <a:t> Correlation Coefficients</a:t>
            </a:r>
          </a:p>
          <a:p>
            <a:pPr fontAlgn="base"/>
            <a:r>
              <a:rPr lang="en-US" b="1" dirty="0" smtClean="0"/>
              <a:t>3.</a:t>
            </a:r>
            <a:r>
              <a:rPr lang="en-US" dirty="0" smtClean="0"/>
              <a:t> Simple Linear Regression</a:t>
            </a:r>
          </a:p>
          <a:p>
            <a:endParaRPr lang="en-US" dirty="0"/>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Multivariate analysis</a:t>
            </a:r>
            <a:endParaRPr lang="en-US" dirty="0"/>
          </a:p>
        </p:txBody>
      </p:sp>
      <p:sp>
        <p:nvSpPr>
          <p:cNvPr id="3" name="Content Placeholder 2"/>
          <p:cNvSpPr>
            <a:spLocks noGrp="1"/>
          </p:cNvSpPr>
          <p:nvPr>
            <p:ph idx="1"/>
          </p:nvPr>
        </p:nvSpPr>
        <p:spPr/>
        <p:txBody>
          <a:bodyPr>
            <a:normAutofit fontScale="92500"/>
          </a:bodyPr>
          <a:lstStyle/>
          <a:p>
            <a:r>
              <a:rPr lang="en-US" dirty="0" smtClean="0"/>
              <a:t>Data analytics is all about looking at various factors to see how they impact certain situations and outcomes. When dealing with data that contains more than two variables, you’ll use multivariate analysis. Multivariate analysis isn’t just one specific method—rather, it encompasses a whole range of statistical techniques. These techniques allow you to gain a deeper understanding of your data in relation to specific business or real-world scenarios. So, if you’re an aspiring data analyst or data scientist, multivariate analysis is an important concept to get to grips with</a:t>
            </a:r>
            <a:endParaRPr lang="en-US" dirty="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MV3.png"/>
          <p:cNvPicPr>
            <a:picLocks noGrp="1" noChangeAspect="1"/>
          </p:cNvPicPr>
          <p:nvPr>
            <p:ph idx="1"/>
          </p:nvPr>
        </p:nvPicPr>
        <p:blipFill>
          <a:blip r:embed="rId2"/>
          <a:stretch>
            <a:fillRect/>
          </a:stretch>
        </p:blipFill>
        <p:spPr>
          <a:xfrm>
            <a:off x="142844" y="142852"/>
            <a:ext cx="8001056" cy="65722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mv1.png"/>
          <p:cNvPicPr>
            <a:picLocks noGrp="1" noChangeAspect="1"/>
          </p:cNvPicPr>
          <p:nvPr>
            <p:ph idx="1"/>
          </p:nvPr>
        </p:nvPicPr>
        <p:blipFill>
          <a:blip r:embed="rId2"/>
          <a:stretch>
            <a:fillRect/>
          </a:stretch>
        </p:blipFill>
        <p:spPr>
          <a:xfrm>
            <a:off x="214282" y="142852"/>
            <a:ext cx="7929618" cy="6572296"/>
          </a:xfrm>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39000" cy="894382"/>
          </a:xfrm>
        </p:spPr>
        <p:txBody>
          <a:bodyPr>
            <a:normAutofit fontScale="90000"/>
          </a:bodyPr>
          <a:lstStyle/>
          <a:p>
            <a:r>
              <a:rPr lang="en-US" dirty="0" smtClean="0"/>
              <a:t/>
            </a:r>
            <a:br>
              <a:rPr lang="en-US" dirty="0" smtClean="0"/>
            </a:br>
            <a:r>
              <a:rPr lang="en-US" dirty="0" smtClean="0"/>
              <a:t/>
            </a:r>
            <a:br>
              <a:rPr lang="en-US" dirty="0" smtClean="0"/>
            </a:br>
            <a:r>
              <a:rPr lang="en-US" dirty="0" smtClean="0"/>
              <a:t/>
            </a:r>
            <a:br>
              <a:rPr lang="en-US" dirty="0" smtClean="0"/>
            </a:br>
            <a:r>
              <a:rPr lang="en-US" dirty="0" smtClean="0"/>
              <a:t> </a:t>
            </a:r>
            <a:br>
              <a:rPr lang="en-US" dirty="0" smtClean="0"/>
            </a:br>
            <a:r>
              <a:rPr lang="en-US" dirty="0" smtClean="0"/>
              <a:t>Multivariate data analysis techniques and examples</a:t>
            </a:r>
            <a:endParaRPr lang="en-US" dirty="0"/>
          </a:p>
        </p:txBody>
      </p:sp>
      <p:sp>
        <p:nvSpPr>
          <p:cNvPr id="3" name="Content Placeholder 2"/>
          <p:cNvSpPr>
            <a:spLocks noGrp="1"/>
          </p:cNvSpPr>
          <p:nvPr>
            <p:ph idx="1"/>
          </p:nvPr>
        </p:nvSpPr>
        <p:spPr>
          <a:xfrm>
            <a:off x="214282" y="1285860"/>
            <a:ext cx="7858180" cy="5357850"/>
          </a:xfrm>
        </p:spPr>
        <p:style>
          <a:lnRef idx="2">
            <a:schemeClr val="accent6"/>
          </a:lnRef>
          <a:fillRef idx="1">
            <a:schemeClr val="lt1"/>
          </a:fillRef>
          <a:effectRef idx="0">
            <a:schemeClr val="accent6"/>
          </a:effectRef>
          <a:fontRef idx="minor">
            <a:schemeClr val="dk1"/>
          </a:fontRef>
        </p:style>
        <p:txBody>
          <a:bodyPr>
            <a:normAutofit lnSpcReduction="10000"/>
          </a:bodyPr>
          <a:lstStyle/>
          <a:p>
            <a:r>
              <a:rPr lang="en-US" dirty="0" smtClean="0"/>
              <a:t>There are many different techniques for multivariate analysis, and they can be divided into two categories:</a:t>
            </a:r>
          </a:p>
          <a:p>
            <a:r>
              <a:rPr lang="en-US" dirty="0" smtClean="0"/>
              <a:t>Dependence techniques</a:t>
            </a:r>
          </a:p>
          <a:p>
            <a:r>
              <a:rPr lang="en-US" dirty="0" smtClean="0"/>
              <a:t>Interdependence techniques</a:t>
            </a:r>
          </a:p>
          <a:p>
            <a:r>
              <a:rPr lang="en-US" b="1" i="1" dirty="0" smtClean="0">
                <a:solidFill>
                  <a:srgbClr val="00B050"/>
                </a:solidFill>
              </a:rPr>
              <a:t>y = b0 + b1*x1 + b2*x2 + b3*x3</a:t>
            </a:r>
          </a:p>
          <a:p>
            <a:r>
              <a:rPr lang="en-US" dirty="0" smtClean="0"/>
              <a:t>The “b” values are called the regression weights (or </a:t>
            </a:r>
            <a:r>
              <a:rPr lang="en-US" i="1" dirty="0" smtClean="0"/>
              <a:t>beta coefficients</a:t>
            </a:r>
            <a:r>
              <a:rPr lang="en-US" dirty="0" smtClean="0"/>
              <a:t>). </a:t>
            </a:r>
          </a:p>
          <a:p>
            <a:r>
              <a:rPr lang="en-US" dirty="0" smtClean="0"/>
              <a:t>They measure the association between the predictor variable and the outcome. </a:t>
            </a:r>
          </a:p>
          <a:p>
            <a:r>
              <a:rPr lang="en-US" dirty="0" smtClean="0"/>
              <a:t>“</a:t>
            </a:r>
            <a:r>
              <a:rPr lang="en-US" dirty="0" err="1" smtClean="0"/>
              <a:t>b_j</a:t>
            </a:r>
            <a:r>
              <a:rPr lang="en-US" dirty="0" smtClean="0"/>
              <a:t>” can be interpreted as the average effect on y of a one unit increase in “</a:t>
            </a:r>
            <a:r>
              <a:rPr lang="en-US" dirty="0" err="1" smtClean="0"/>
              <a:t>x_j</a:t>
            </a:r>
            <a:r>
              <a:rPr lang="en-US" dirty="0" smtClean="0"/>
              <a:t>”, holding all other predictors fixed.</a:t>
            </a:r>
          </a:p>
          <a:p>
            <a:pPr>
              <a:buNone/>
            </a:pPr>
            <a:endParaRPr lang="en-US" dirty="0"/>
          </a:p>
        </p:txBody>
      </p:sp>
      <p:sp>
        <p:nvSpPr>
          <p:cNvPr id="41985" name="Rectangle 1"/>
          <p:cNvSpPr>
            <a:spLocks noChangeArrowheads="1"/>
          </p:cNvSpPr>
          <p:nvPr/>
        </p:nvSpPr>
        <p:spPr bwMode="auto">
          <a:xfrm>
            <a:off x="0" y="0"/>
            <a:ext cx="65" cy="276999"/>
          </a:xfrm>
          <a:prstGeom prst="rect">
            <a:avLst/>
          </a:prstGeom>
          <a:solidFill>
            <a:srgbClr val="FFFFFF"/>
          </a:solidFill>
          <a:ln w="9525">
            <a:noFill/>
            <a:miter lim="800000"/>
            <a:headEnd/>
            <a:tailEnd/>
          </a:ln>
          <a:effectLst/>
        </p:spPr>
        <p:txBody>
          <a:bodyPr vert="horz" wrap="none" lIns="0" tIns="0" rIns="0" bIns="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
            </a:r>
            <a:br>
              <a:rPr lang="en-US" dirty="0" smtClean="0"/>
            </a:br>
            <a:r>
              <a:rPr lang="en-US" dirty="0" smtClean="0"/>
              <a:t>Dependence methods</a:t>
            </a:r>
            <a:br>
              <a:rPr lang="en-US" dirty="0" smtClean="0"/>
            </a:br>
            <a:endParaRPr lang="en-US" dirty="0"/>
          </a:p>
        </p:txBody>
      </p:sp>
      <p:sp>
        <p:nvSpPr>
          <p:cNvPr id="3" name="Content Placeholder 2"/>
          <p:cNvSpPr>
            <a:spLocks noGrp="1"/>
          </p:cNvSpPr>
          <p:nvPr>
            <p:ph idx="1"/>
          </p:nvPr>
        </p:nvSpPr>
        <p:spPr>
          <a:xfrm>
            <a:off x="142844" y="1071546"/>
            <a:ext cx="7858180" cy="5384190"/>
          </a:xfrm>
        </p:spPr>
        <p:txBody>
          <a:bodyPr>
            <a:normAutofit fontScale="92500" lnSpcReduction="20000"/>
          </a:bodyPr>
          <a:lstStyle/>
          <a:p>
            <a:r>
              <a:rPr lang="en-US" dirty="0" smtClean="0"/>
              <a:t>Dependence methods are used when one or some of the variables are dependent on others. Dependence looks at cause and effect; in other words, can the values of two or more independent variables be used to explain, describe, or predict the value of another, dependent variable? </a:t>
            </a:r>
          </a:p>
          <a:p>
            <a:r>
              <a:rPr lang="en-US" dirty="0" smtClean="0"/>
              <a:t>To give a simple example, the dependent variable of “weight” might be predicted by independent variables such as “height” and “age.”</a:t>
            </a:r>
          </a:p>
          <a:p>
            <a:r>
              <a:rPr lang="en-US" dirty="0" smtClean="0"/>
              <a:t>In machine learning, dependence techniques are used to build predictive models. </a:t>
            </a:r>
          </a:p>
          <a:p>
            <a:r>
              <a:rPr lang="en-US" dirty="0" smtClean="0"/>
              <a:t>The analyst enters input data into the model, specifying which variables are independent and which ones are dependent—in other words, which variables they want the model to predict, and which variables they want the model to use to make those predictions.</a:t>
            </a:r>
          </a:p>
          <a:p>
            <a:endParaRPr lang="en-US" dirty="0"/>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Interdependence methods</a:t>
            </a:r>
            <a:br>
              <a:rPr lang="en-US" dirty="0" smtClean="0"/>
            </a:br>
            <a:endParaRPr lang="en-US" dirty="0"/>
          </a:p>
        </p:txBody>
      </p:sp>
      <p:sp>
        <p:nvSpPr>
          <p:cNvPr id="3" name="Content Placeholder 2"/>
          <p:cNvSpPr>
            <a:spLocks noGrp="1"/>
          </p:cNvSpPr>
          <p:nvPr>
            <p:ph idx="1"/>
          </p:nvPr>
        </p:nvSpPr>
        <p:spPr>
          <a:xfrm>
            <a:off x="285720" y="1071546"/>
            <a:ext cx="7715304" cy="5384190"/>
          </a:xfrm>
        </p:spPr>
        <p:txBody>
          <a:bodyPr>
            <a:normAutofit/>
          </a:bodyPr>
          <a:lstStyle/>
          <a:p>
            <a:r>
              <a:rPr lang="en-US" dirty="0" smtClean="0"/>
              <a:t>Interdependence methods are used to understand the structural makeup and underlying patterns within a dataset. </a:t>
            </a:r>
          </a:p>
          <a:p>
            <a:r>
              <a:rPr lang="en-US" dirty="0" smtClean="0"/>
              <a:t>In this case, no variables are dependent on others, so you’re not looking for causal relationships. </a:t>
            </a:r>
          </a:p>
          <a:p>
            <a:r>
              <a:rPr lang="en-US" dirty="0" smtClean="0"/>
              <a:t>Rather, interdependence methods seek to give meaning to a set of variables or to group them together in meaningful ways.</a:t>
            </a:r>
          </a:p>
          <a:p>
            <a:r>
              <a:rPr lang="en-US" dirty="0" smtClean="0"/>
              <a:t>So: One is about the effect of certain variables on others, while the other is all about the structure of the dataset.</a:t>
            </a:r>
          </a:p>
          <a:p>
            <a:endParaRPr lang="en-US" dirty="0"/>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Multiple linear regression</a:t>
            </a:r>
            <a:br>
              <a:rPr lang="en-US" dirty="0" smtClean="0"/>
            </a:br>
            <a:endParaRPr lang="en-US" dirty="0"/>
          </a:p>
        </p:txBody>
      </p:sp>
      <p:sp>
        <p:nvSpPr>
          <p:cNvPr id="3" name="Content Placeholder 2"/>
          <p:cNvSpPr>
            <a:spLocks noGrp="1"/>
          </p:cNvSpPr>
          <p:nvPr>
            <p:ph idx="1"/>
          </p:nvPr>
        </p:nvSpPr>
        <p:spPr>
          <a:xfrm>
            <a:off x="457200" y="1000108"/>
            <a:ext cx="7239000" cy="5455628"/>
          </a:xfrm>
        </p:spPr>
        <p:txBody>
          <a:bodyPr/>
          <a:lstStyle/>
          <a:p>
            <a:r>
              <a:rPr lang="en-US" dirty="0" smtClean="0"/>
              <a:t>Multiple linear regression is a dependence method which looks at the relationship between one dependent variable and two or more independent variables. A multiple regression model will tell you the extent to which each independent variable has a linear relationship with the dependent variable. This is useful as it helps you to understand which factors are likely to influence a certain outcome, allowing you to estimate future outcomes.</a:t>
            </a:r>
            <a:endParaRPr lang="en-US" dirty="0"/>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39000" cy="608630"/>
          </a:xfrm>
        </p:spPr>
        <p:txBody>
          <a:bodyPr/>
          <a:lstStyle/>
          <a:p>
            <a:r>
              <a:rPr lang="en-US" dirty="0" smtClean="0"/>
              <a:t>Continued…</a:t>
            </a:r>
            <a:endParaRPr lang="en-US" dirty="0"/>
          </a:p>
        </p:txBody>
      </p:sp>
      <p:sp>
        <p:nvSpPr>
          <p:cNvPr id="3" name="Content Placeholder 2"/>
          <p:cNvSpPr>
            <a:spLocks noGrp="1"/>
          </p:cNvSpPr>
          <p:nvPr>
            <p:ph idx="1"/>
          </p:nvPr>
        </p:nvSpPr>
        <p:spPr>
          <a:xfrm>
            <a:off x="142844" y="857232"/>
            <a:ext cx="7929618" cy="5598504"/>
          </a:xfrm>
        </p:spPr>
        <p:txBody>
          <a:bodyPr/>
          <a:lstStyle/>
          <a:p>
            <a:r>
              <a:rPr lang="en-US" dirty="0" smtClean="0">
                <a:solidFill>
                  <a:srgbClr val="FF0000"/>
                </a:solidFill>
              </a:rPr>
              <a:t>Multiple regression is a statistical technique that </a:t>
            </a:r>
            <a:r>
              <a:rPr lang="en-US" b="1" dirty="0" smtClean="0">
                <a:solidFill>
                  <a:srgbClr val="FF0000"/>
                </a:solidFill>
              </a:rPr>
              <a:t>can be used to analyze the relationship </a:t>
            </a:r>
            <a:r>
              <a:rPr lang="en-US" b="1" dirty="0" smtClean="0">
                <a:solidFill>
                  <a:srgbClr val="00B050"/>
                </a:solidFill>
              </a:rPr>
              <a:t>between a single dependent variable and several independent variables</a:t>
            </a:r>
            <a:r>
              <a:rPr lang="en-US" dirty="0" smtClean="0">
                <a:solidFill>
                  <a:srgbClr val="00B050"/>
                </a:solidFill>
              </a:rPr>
              <a:t>. </a:t>
            </a:r>
          </a:p>
          <a:p>
            <a:r>
              <a:rPr lang="en-US" dirty="0" smtClean="0">
                <a:solidFill>
                  <a:srgbClr val="FF0000"/>
                </a:solidFill>
              </a:rPr>
              <a:t>The objective of multiple regression analysis is to use the independent variables whose values are known to predict the value of the single dependent value.</a:t>
            </a:r>
          </a:p>
          <a:p>
            <a:r>
              <a:rPr lang="en-US" dirty="0" smtClean="0"/>
              <a:t>MRA is a statistical procedure that assesses the relationship between a </a:t>
            </a:r>
            <a:r>
              <a:rPr lang="en-US" i="1" dirty="0" smtClean="0">
                <a:solidFill>
                  <a:srgbClr val="00B050"/>
                </a:solidFill>
              </a:rPr>
              <a:t>dependent variable and several predictor variables.</a:t>
            </a:r>
            <a:r>
              <a:rPr lang="en-US" dirty="0" smtClean="0"/>
              <a:t> </a:t>
            </a:r>
          </a:p>
          <a:p>
            <a:r>
              <a:rPr lang="en-US" dirty="0" smtClean="0"/>
              <a:t>The estimates generated by MRA are called </a:t>
            </a:r>
            <a:r>
              <a:rPr lang="en-US" i="1" dirty="0" smtClean="0"/>
              <a:t>coefficients</a:t>
            </a:r>
            <a:r>
              <a:rPr lang="en-US" dirty="0" smtClean="0"/>
              <a:t>.</a:t>
            </a:r>
            <a:endParaRPr lang="en-US" dirty="0">
              <a:solidFill>
                <a:srgbClr val="FF0000"/>
              </a:solidFill>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Continue…</a:t>
            </a:r>
            <a:endParaRPr lang="en-US" dirty="0"/>
          </a:p>
        </p:txBody>
      </p:sp>
      <p:sp>
        <p:nvSpPr>
          <p:cNvPr id="3" name="Content Placeholder 2"/>
          <p:cNvSpPr>
            <a:spLocks noGrp="1"/>
          </p:cNvSpPr>
          <p:nvPr>
            <p:ph sz="half" idx="1"/>
          </p:nvPr>
        </p:nvSpPr>
        <p:spPr>
          <a:xfrm>
            <a:off x="214282" y="1600200"/>
            <a:ext cx="3763358" cy="4525963"/>
          </a:xfrm>
        </p:spPr>
        <p:txBody>
          <a:bodyPr>
            <a:normAutofit fontScale="92500"/>
          </a:bodyPr>
          <a:lstStyle/>
          <a:p>
            <a:pPr>
              <a:lnSpc>
                <a:spcPct val="150000"/>
              </a:lnSpc>
            </a:pPr>
            <a:r>
              <a:rPr lang="en-US" sz="2100" dirty="0" smtClean="0">
                <a:solidFill>
                  <a:srgbClr val="FF0000"/>
                </a:solidFill>
              </a:rPr>
              <a:t>Exploratory Data Analysis refers to the critical process of performing initial investigations on data so as to discover patterns, to spot anomalies, to test hypothesis and to check assumptions with the help of summary statistics and graphical representations.</a:t>
            </a:r>
          </a:p>
        </p:txBody>
      </p:sp>
      <p:sp>
        <p:nvSpPr>
          <p:cNvPr id="4" name="Content Placeholder 3"/>
          <p:cNvSpPr>
            <a:spLocks noGrp="1"/>
          </p:cNvSpPr>
          <p:nvPr>
            <p:ph sz="half" idx="2"/>
          </p:nvPr>
        </p:nvSpPr>
        <p:spPr/>
        <p:txBody>
          <a:bodyPr>
            <a:normAutofit fontScale="92500"/>
          </a:bodyPr>
          <a:lstStyle/>
          <a:p>
            <a:endParaRPr lang="en-US"/>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85720" y="285728"/>
            <a:ext cx="7715304" cy="6170008"/>
          </a:xfrm>
        </p:spPr>
        <p:txBody>
          <a:bodyPr>
            <a:normAutofit fontScale="92500" lnSpcReduction="10000"/>
          </a:bodyPr>
          <a:lstStyle/>
          <a:p>
            <a:pPr>
              <a:buNone/>
            </a:pPr>
            <a:endParaRPr lang="en-US" dirty="0" smtClean="0"/>
          </a:p>
          <a:p>
            <a:r>
              <a:rPr lang="en-US" dirty="0" smtClean="0"/>
              <a:t>The aim of multivariate analysis is to find patterns and correlations between several variables simultaneously</a:t>
            </a:r>
          </a:p>
          <a:p>
            <a:r>
              <a:rPr lang="en-US" dirty="0" smtClean="0"/>
              <a:t>Multivariate analysis is especially useful for analyzing complex datasets, allowing you to gain a deeper understanding of your data and how it relates to real-world scenarios</a:t>
            </a:r>
          </a:p>
          <a:p>
            <a:r>
              <a:rPr lang="en-US" dirty="0" smtClean="0"/>
              <a:t>There are two types of multivariate analysis techniques: Dependence techniques, which look at cause-and-effect relationships between variables, and interdependence techniques, which explore the structure of a dataset</a:t>
            </a:r>
          </a:p>
          <a:p>
            <a:r>
              <a:rPr lang="en-US" dirty="0" smtClean="0"/>
              <a:t>Key multivariate analysis techniques include multiple linear regression, multiple logistic regression, MANOVA, factor analysis, and cluster analysis—to name just a few</a:t>
            </a:r>
          </a:p>
          <a:p>
            <a:endParaRPr lang="en-US" dirty="0"/>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MV4.png"/>
          <p:cNvPicPr>
            <a:picLocks noGrp="1" noChangeAspect="1"/>
          </p:cNvPicPr>
          <p:nvPr>
            <p:ph idx="1"/>
          </p:nvPr>
        </p:nvPicPr>
        <p:blipFill>
          <a:blip r:embed="rId2"/>
          <a:stretch>
            <a:fillRect/>
          </a:stretch>
        </p:blipFill>
        <p:spPr>
          <a:xfrm>
            <a:off x="285720" y="285728"/>
            <a:ext cx="7500990" cy="6357982"/>
          </a:xfrm>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mv6.png"/>
          <p:cNvPicPr>
            <a:picLocks noGrp="1" noChangeAspect="1"/>
          </p:cNvPicPr>
          <p:nvPr>
            <p:ph idx="1"/>
          </p:nvPr>
        </p:nvPicPr>
        <p:blipFill>
          <a:blip r:embed="rId2"/>
          <a:stretch>
            <a:fillRect/>
          </a:stretch>
        </p:blipFill>
        <p:spPr>
          <a:xfrm>
            <a:off x="285720" y="142852"/>
            <a:ext cx="7858180" cy="65722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39000" cy="608630"/>
          </a:xfrm>
        </p:spPr>
        <p:txBody>
          <a:bodyPr/>
          <a:lstStyle/>
          <a:p>
            <a:r>
              <a:rPr lang="en-US" dirty="0" smtClean="0"/>
              <a:t>Multiple Regression Using R</a:t>
            </a:r>
            <a:endParaRPr lang="en-US" dirty="0"/>
          </a:p>
        </p:txBody>
      </p:sp>
      <p:sp>
        <p:nvSpPr>
          <p:cNvPr id="3" name="Content Placeholder 2"/>
          <p:cNvSpPr>
            <a:spLocks noGrp="1"/>
          </p:cNvSpPr>
          <p:nvPr>
            <p:ph idx="1"/>
          </p:nvPr>
        </p:nvSpPr>
        <p:spPr>
          <a:xfrm>
            <a:off x="457200" y="1071546"/>
            <a:ext cx="7239000" cy="5384190"/>
          </a:xfrm>
        </p:spPr>
        <p:txBody>
          <a:bodyPr/>
          <a:lstStyle/>
          <a:p>
            <a:r>
              <a:rPr lang="en-US" dirty="0" smtClean="0"/>
              <a:t>Multiple regression is an extension of linear regression into relationship between more than two variables. </a:t>
            </a:r>
          </a:p>
          <a:p>
            <a:r>
              <a:rPr lang="en-US" dirty="0" smtClean="0"/>
              <a:t>In simple linear relation we have one predictor and one response variable, </a:t>
            </a:r>
          </a:p>
          <a:p>
            <a:r>
              <a:rPr lang="en-US" dirty="0" smtClean="0"/>
              <a:t>But in multiple regression we have more than one predictor variable and one response variable.</a:t>
            </a:r>
            <a:endParaRPr lang="en-US" dirty="0"/>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mv_R.PNG"/>
          <p:cNvPicPr>
            <a:picLocks noGrp="1" noChangeAspect="1"/>
          </p:cNvPicPr>
          <p:nvPr>
            <p:ph idx="1"/>
          </p:nvPr>
        </p:nvPicPr>
        <p:blipFill>
          <a:blip r:embed="rId2"/>
          <a:stretch>
            <a:fillRect/>
          </a:stretch>
        </p:blipFill>
        <p:spPr>
          <a:xfrm>
            <a:off x="142844" y="142852"/>
            <a:ext cx="8858312" cy="3857652"/>
          </a:xfrm>
          <a:prstGeom prst="rect">
            <a:avLst/>
          </a:prstGeom>
          <a:ln w="88900" cap="sq" cmpd="thickThin">
            <a:solidFill>
              <a:schemeClr val="accent6"/>
            </a:solidFill>
            <a:prstDash val="solid"/>
            <a:miter lim="800000"/>
          </a:ln>
          <a:effectLst>
            <a:innerShdw blurRad="76200">
              <a:srgbClr val="000000"/>
            </a:innerShdw>
          </a:effectLst>
        </p:spPr>
      </p:pic>
      <p:sp>
        <p:nvSpPr>
          <p:cNvPr id="48129" name="Rectangle 1"/>
          <p:cNvSpPr>
            <a:spLocks noChangeArrowheads="1"/>
          </p:cNvSpPr>
          <p:nvPr/>
        </p:nvSpPr>
        <p:spPr bwMode="auto">
          <a:xfrm>
            <a:off x="0" y="4643446"/>
            <a:ext cx="8286776" cy="276999"/>
          </a:xfrm>
          <a:prstGeom prst="rect">
            <a:avLst/>
          </a:prstGeom>
          <a:solidFill>
            <a:srgbClr val="FFFFFF"/>
          </a:solidFill>
          <a:ln w="9525">
            <a:noFill/>
            <a:miter lim="800000"/>
            <a:headEnd/>
            <a:tailEnd/>
          </a:ln>
          <a:effectLst/>
        </p:spPr>
        <p:txBody>
          <a:bodyPr vert="horz" wrap="squar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pic>
        <p:nvPicPr>
          <p:cNvPr id="12" name="Picture 11" descr="mvs_R.PNG"/>
          <p:cNvPicPr>
            <a:picLocks noChangeAspect="1"/>
          </p:cNvPicPr>
          <p:nvPr/>
        </p:nvPicPr>
        <p:blipFill>
          <a:blip r:embed="rId3"/>
          <a:stretch>
            <a:fillRect/>
          </a:stretch>
        </p:blipFill>
        <p:spPr>
          <a:xfrm>
            <a:off x="0" y="4121663"/>
            <a:ext cx="9144000" cy="2779761"/>
          </a:xfrm>
          <a:prstGeom prst="rect">
            <a:avLst/>
          </a:prstGeom>
          <a:ln>
            <a:solidFill>
              <a:srgbClr val="C00000"/>
            </a:solidFill>
          </a:ln>
          <a:effectLst>
            <a:outerShdw blurRad="190500" algn="tl" rotWithShape="0">
              <a:srgbClr val="000000">
                <a:alpha val="70000"/>
              </a:srgbClr>
            </a:outerShdw>
          </a:effectLst>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42852"/>
            <a:ext cx="7239000" cy="714380"/>
          </a:xfrm>
        </p:spPr>
        <p:txBody>
          <a:bodyPr/>
          <a:lstStyle/>
          <a:p>
            <a:r>
              <a:rPr lang="en-US" dirty="0" smtClean="0"/>
              <a:t>Useful Links</a:t>
            </a:r>
            <a:endParaRPr lang="en-US" dirty="0"/>
          </a:p>
        </p:txBody>
      </p:sp>
      <p:sp>
        <p:nvSpPr>
          <p:cNvPr id="3" name="Content Placeholder 2"/>
          <p:cNvSpPr>
            <a:spLocks noGrp="1"/>
          </p:cNvSpPr>
          <p:nvPr>
            <p:ph idx="1"/>
          </p:nvPr>
        </p:nvSpPr>
        <p:spPr>
          <a:xfrm>
            <a:off x="457200" y="928670"/>
            <a:ext cx="7543824" cy="5527066"/>
          </a:xfrm>
        </p:spPr>
        <p:style>
          <a:lnRef idx="2">
            <a:schemeClr val="accent5"/>
          </a:lnRef>
          <a:fillRef idx="1">
            <a:schemeClr val="lt1"/>
          </a:fillRef>
          <a:effectRef idx="0">
            <a:schemeClr val="accent5"/>
          </a:effectRef>
          <a:fontRef idx="minor">
            <a:schemeClr val="dk1"/>
          </a:fontRef>
        </p:style>
        <p:txBody>
          <a:bodyPr/>
          <a:lstStyle/>
          <a:p>
            <a:r>
              <a:rPr lang="en-US" dirty="0" smtClean="0"/>
              <a:t>http://www.sthda.com/english/articles/40-regression-analysis/168-multiple-linear-regression-in-r/</a:t>
            </a:r>
            <a:endParaRPr lang="en-US" dirty="0"/>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39000" cy="751506"/>
          </a:xfrm>
        </p:spPr>
        <p:txBody>
          <a:bodyPr/>
          <a:lstStyle/>
          <a:p>
            <a:r>
              <a:rPr lang="en-US" dirty="0" smtClean="0"/>
              <a:t>Measurement and </a:t>
            </a:r>
            <a:r>
              <a:rPr lang="en-US" dirty="0" smtClean="0"/>
              <a:t>Metric </a:t>
            </a:r>
            <a:endParaRPr lang="en-US" dirty="0"/>
          </a:p>
        </p:txBody>
      </p:sp>
      <p:sp>
        <p:nvSpPr>
          <p:cNvPr id="3" name="Content Placeholder 2"/>
          <p:cNvSpPr>
            <a:spLocks noGrp="1"/>
          </p:cNvSpPr>
          <p:nvPr>
            <p:ph idx="1"/>
          </p:nvPr>
        </p:nvSpPr>
        <p:spPr>
          <a:xfrm>
            <a:off x="457200" y="1142984"/>
            <a:ext cx="7239000" cy="5312752"/>
          </a:xfrm>
        </p:spPr>
        <p:txBody>
          <a:bodyPr/>
          <a:lstStyle/>
          <a:p>
            <a:r>
              <a:rPr lang="en-US" b="1" dirty="0" smtClean="0"/>
              <a:t>Measurement</a:t>
            </a:r>
            <a:r>
              <a:rPr lang="en-US" dirty="0" smtClean="0"/>
              <a:t> : It's an indication of the size, quantity, amount or dimension. For example - function point, lines of code, story point, feature point, defect, cost, </a:t>
            </a:r>
            <a:r>
              <a:rPr lang="en-US" dirty="0" smtClean="0"/>
              <a:t>kilometer, </a:t>
            </a:r>
            <a:r>
              <a:rPr lang="en-US" dirty="0" smtClean="0"/>
              <a:t>hour, meter, seconds, etc.</a:t>
            </a:r>
          </a:p>
          <a:p>
            <a:r>
              <a:rPr lang="en-US" b="1" dirty="0" smtClean="0"/>
              <a:t>Metric</a:t>
            </a:r>
            <a:r>
              <a:rPr lang="en-US" dirty="0" smtClean="0"/>
              <a:t> : It is a measurement of degree or measure for something. A software metric is standard of measure of a degree. For example - Function point / person hour, cost/story point, defect density, lines of code/man days, km/hr, m/s etc. Metrics can be standard of measurement too.</a:t>
            </a:r>
          </a:p>
          <a:p>
            <a:endParaRPr lang="en-US" dirty="0"/>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 Test </a:t>
            </a:r>
            <a:endParaRPr lang="en-US" dirty="0"/>
          </a:p>
        </p:txBody>
      </p:sp>
      <p:sp>
        <p:nvSpPr>
          <p:cNvPr id="3" name="Content Placeholder 2"/>
          <p:cNvSpPr>
            <a:spLocks noGrp="1"/>
          </p:cNvSpPr>
          <p:nvPr>
            <p:ph idx="1"/>
          </p:nvPr>
        </p:nvSpPr>
        <p:spPr/>
        <p:txBody>
          <a:bodyPr/>
          <a:lstStyle/>
          <a:p>
            <a:r>
              <a:rPr lang="en-US" dirty="0" smtClean="0"/>
              <a:t>It </a:t>
            </a:r>
            <a:r>
              <a:rPr lang="en-US" dirty="0" smtClean="0"/>
              <a:t>is a type of inferential </a:t>
            </a:r>
            <a:r>
              <a:rPr lang="en-US" u="sng" dirty="0" smtClean="0">
                <a:hlinkClick r:id="rId3"/>
              </a:rPr>
              <a:t>statistic</a:t>
            </a:r>
            <a:r>
              <a:rPr lang="en-US" dirty="0" smtClean="0"/>
              <a:t> used to study if there is a statistical difference between two groups. Mathematically, it establishes the problem by assuming that the means of the two distributions are equal (H₀: µ₁=µ₂). If the t-test rejects the null hypothesis (H₀: µ₁=µ₂), it indicates that the groups are highly probably different.</a:t>
            </a:r>
            <a:endParaRPr lang="en-US" dirty="0"/>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The t-test is one of many tests used for the purpose of </a:t>
            </a:r>
            <a:r>
              <a:rPr lang="en-US" u="sng" dirty="0" smtClean="0">
                <a:hlinkClick r:id="rId3"/>
              </a:rPr>
              <a:t>hypothesis testing</a:t>
            </a:r>
            <a:r>
              <a:rPr lang="en-US" dirty="0" smtClean="0"/>
              <a:t> in statistics.</a:t>
            </a:r>
          </a:p>
          <a:p>
            <a:r>
              <a:rPr lang="en-US" dirty="0" smtClean="0"/>
              <a:t>Calculating a t-test requires three key data values. They include the difference between the mean values from each data set (called the mean difference), the standard deviation of each group, and the number of data values of each group.</a:t>
            </a:r>
          </a:p>
          <a:p>
            <a:r>
              <a:rPr lang="en-US" dirty="0" smtClean="0"/>
              <a:t>There are several different types of t-test that can be performed depending on the data and type of analysis required.</a:t>
            </a:r>
          </a:p>
          <a:p>
            <a:endParaRPr lang="en-US" dirty="0"/>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T-Test Assumptions</a:t>
            </a:r>
            <a:br>
              <a:rPr lang="en-US" dirty="0" smtClean="0"/>
            </a:b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The </a:t>
            </a:r>
            <a:r>
              <a:rPr lang="en-US" dirty="0" smtClean="0"/>
              <a:t>first assumption made regarding t-tests concerns the scale of measurement. The assumption for a t-test is that the scale of measurement applied to the data collected follows a continuous or ordinal scale, such as the scores for an IQ test.</a:t>
            </a:r>
          </a:p>
          <a:p>
            <a:r>
              <a:rPr lang="en-US" dirty="0" smtClean="0"/>
              <a:t>The second assumption made is that of a simple random sample, that the data is collected from a representative, randomly selected portion of the total population.</a:t>
            </a:r>
          </a:p>
          <a:p>
            <a:r>
              <a:rPr lang="en-US" dirty="0" smtClean="0"/>
              <a:t>The third assumption is the data, when plotted, results in a normal distribution, bell-shaped distribution curve.</a:t>
            </a:r>
          </a:p>
          <a:p>
            <a:r>
              <a:rPr lang="en-US" dirty="0" smtClean="0"/>
              <a:t>The final assumption is the homogeneity of variance. Homogeneous, or equal, variance exists when the standard deviations of samples are approximately equal.</a:t>
            </a:r>
          </a:p>
          <a:p>
            <a:endParaRPr lang="en-US"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500034" y="714356"/>
            <a:ext cx="7239000" cy="1143000"/>
          </a:xfrm>
        </p:spPr>
        <p:txBody>
          <a:bodyPr>
            <a:normAutofit fontScale="90000"/>
          </a:bodyPr>
          <a:lstStyle/>
          <a:p>
            <a:r>
              <a:rPr lang="en-US" dirty="0" smtClean="0"/>
              <a:t/>
            </a:r>
            <a:br>
              <a:rPr lang="en-US" dirty="0" smtClean="0"/>
            </a:br>
            <a:r>
              <a:rPr lang="en-US" dirty="0" smtClean="0"/>
              <a:t/>
            </a:r>
            <a:br>
              <a:rPr lang="en-US" dirty="0" smtClean="0"/>
            </a:br>
            <a:r>
              <a:rPr lang="en-US" dirty="0" smtClean="0"/>
              <a:t>Introduction to Exploratory </a:t>
            </a:r>
            <a:br>
              <a:rPr lang="en-US" dirty="0" smtClean="0"/>
            </a:br>
            <a:r>
              <a:rPr lang="en-US" dirty="0" smtClean="0"/>
              <a:t>Data Analysis in R</a:t>
            </a:r>
            <a:br>
              <a:rPr lang="en-US" dirty="0" smtClean="0"/>
            </a:br>
            <a:endParaRPr lang="en-US" dirty="0"/>
          </a:p>
        </p:txBody>
      </p:sp>
      <p:sp>
        <p:nvSpPr>
          <p:cNvPr id="6" name="Content Placeholder 5"/>
          <p:cNvSpPr>
            <a:spLocks noGrp="1"/>
          </p:cNvSpPr>
          <p:nvPr>
            <p:ph idx="1"/>
          </p:nvPr>
        </p:nvSpPr>
        <p:spPr>
          <a:xfrm>
            <a:off x="214282" y="1609416"/>
            <a:ext cx="7858180" cy="4846320"/>
          </a:xfrm>
        </p:spPr>
        <p:txBody>
          <a:bodyPr>
            <a:normAutofit/>
          </a:bodyPr>
          <a:lstStyle/>
          <a:p>
            <a:pPr fontAlgn="base"/>
            <a:r>
              <a:rPr lang="en-US" dirty="0" smtClean="0"/>
              <a:t>To summarize the main characteristics of </a:t>
            </a:r>
            <a:r>
              <a:rPr lang="en-US" u="sng" dirty="0" smtClean="0">
                <a:hlinkClick r:id="rId2"/>
              </a:rPr>
              <a:t>data analysis in R</a:t>
            </a:r>
            <a:r>
              <a:rPr lang="en-US" dirty="0" smtClean="0"/>
              <a:t>, EDA is the only approach with the help of descriptive statistics and visual methods.</a:t>
            </a:r>
          </a:p>
          <a:p>
            <a:pPr fontAlgn="base"/>
            <a:r>
              <a:rPr lang="en-US" dirty="0" smtClean="0"/>
              <a:t>It is not a formal process that contains a strict set of rules. More than anything, EDA is a state of mind. </a:t>
            </a:r>
          </a:p>
          <a:p>
            <a:pPr fontAlgn="base"/>
            <a:r>
              <a:rPr lang="en-US" dirty="0" smtClean="0"/>
              <a:t>During the initial phases of EDA, you should feel free to investigate every idea that occurs to you. </a:t>
            </a:r>
          </a:p>
          <a:p>
            <a:pPr fontAlgn="base"/>
            <a:r>
              <a:rPr lang="en-US" dirty="0" smtClean="0"/>
              <a:t>So, some of these ideas will pan out, and some will be dead ends.</a:t>
            </a:r>
          </a:p>
          <a:p>
            <a:endParaRPr lang="en-US" dirty="0"/>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Calculating T-Tests</a:t>
            </a:r>
            <a:br>
              <a:rPr lang="en-US" dirty="0" smtClean="0"/>
            </a:br>
            <a:endParaRPr lang="en-US" dirty="0"/>
          </a:p>
        </p:txBody>
      </p:sp>
      <p:sp>
        <p:nvSpPr>
          <p:cNvPr id="3" name="Content Placeholder 2"/>
          <p:cNvSpPr>
            <a:spLocks noGrp="1"/>
          </p:cNvSpPr>
          <p:nvPr>
            <p:ph idx="1"/>
          </p:nvPr>
        </p:nvSpPr>
        <p:spPr/>
        <p:txBody>
          <a:bodyPr>
            <a:normAutofit fontScale="85000" lnSpcReduction="10000"/>
          </a:bodyPr>
          <a:lstStyle/>
          <a:p>
            <a:r>
              <a:rPr lang="en-US" dirty="0" smtClean="0"/>
              <a:t>Calculating </a:t>
            </a:r>
            <a:r>
              <a:rPr lang="en-US" dirty="0" smtClean="0"/>
              <a:t>a t-test requires three key data values. They include the difference between the mean values from each data set (called the mean difference), the standard deviation of each group, and the number of data values of each group.</a:t>
            </a:r>
          </a:p>
          <a:p>
            <a:r>
              <a:rPr lang="en-US" dirty="0" smtClean="0"/>
              <a:t>The outcome of the t-test produces the t-value. This calculated t-value is then compared against a value obtained from a critical value table (called the T-Distribution Table). This comparison helps to determine the effect of chance alone on the difference, and whether the difference is outside that chance range. The t-test questions whether the difference between the groups represents a true difference in the study or if it is possibly a meaningless random difference.</a:t>
            </a:r>
          </a:p>
          <a:p>
            <a:endParaRPr lang="en-US" dirty="0"/>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Content Placeholder 3" descr="T test 1.PNG"/>
          <p:cNvPicPr>
            <a:picLocks noGrp="1" noChangeAspect="1"/>
          </p:cNvPicPr>
          <p:nvPr>
            <p:ph idx="1"/>
          </p:nvPr>
        </p:nvPicPr>
        <p:blipFill>
          <a:blip r:embed="rId2"/>
          <a:stretch>
            <a:fillRect/>
          </a:stretch>
        </p:blipFill>
        <p:spPr>
          <a:xfrm>
            <a:off x="0" y="0"/>
            <a:ext cx="8143900" cy="6858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Example 1 t test.PNG"/>
          <p:cNvPicPr>
            <a:picLocks noGrp="1" noChangeAspect="1"/>
          </p:cNvPicPr>
          <p:nvPr>
            <p:ph idx="1"/>
          </p:nvPr>
        </p:nvPicPr>
        <p:blipFill>
          <a:blip r:embed="rId2"/>
          <a:stretch>
            <a:fillRect/>
          </a:stretch>
        </p:blipFill>
        <p:spPr>
          <a:xfrm>
            <a:off x="428596" y="1651461"/>
            <a:ext cx="7715304" cy="4763165"/>
          </a:xfrm>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t test example4.PNG"/>
          <p:cNvPicPr>
            <a:picLocks noGrp="1" noChangeAspect="1"/>
          </p:cNvPicPr>
          <p:nvPr>
            <p:ph idx="1"/>
          </p:nvPr>
        </p:nvPicPr>
        <p:blipFill>
          <a:blip r:embed="rId2"/>
          <a:stretch>
            <a:fillRect/>
          </a:stretch>
        </p:blipFill>
        <p:spPr>
          <a:xfrm>
            <a:off x="214282" y="357166"/>
            <a:ext cx="5786478" cy="6099197"/>
          </a:xfrm>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example 4.PNG"/>
          <p:cNvPicPr>
            <a:picLocks noGrp="1" noChangeAspect="1"/>
          </p:cNvPicPr>
          <p:nvPr>
            <p:ph idx="1"/>
          </p:nvPr>
        </p:nvPicPr>
        <p:blipFill>
          <a:blip r:embed="rId2"/>
          <a:stretch>
            <a:fillRect/>
          </a:stretch>
        </p:blipFill>
        <p:spPr>
          <a:xfrm>
            <a:off x="285720" y="142852"/>
            <a:ext cx="7786742" cy="3857652"/>
          </a:xfrm>
        </p:spPr>
      </p:pic>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example 6.PNG"/>
          <p:cNvPicPr>
            <a:picLocks noGrp="1" noChangeAspect="1"/>
          </p:cNvPicPr>
          <p:nvPr>
            <p:ph idx="1"/>
          </p:nvPr>
        </p:nvPicPr>
        <p:blipFill>
          <a:blip r:embed="rId2"/>
          <a:stretch>
            <a:fillRect/>
          </a:stretch>
        </p:blipFill>
        <p:spPr>
          <a:xfrm>
            <a:off x="142844" y="142852"/>
            <a:ext cx="8001056" cy="6572296"/>
          </a:xfrm>
        </p:spPr>
      </p:pic>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457200" y="1609416"/>
            <a:ext cx="7615262" cy="4846320"/>
          </a:xfrm>
        </p:spPr>
        <p:txBody>
          <a:bodyPr>
            <a:normAutofit fontScale="92500" lnSpcReduction="20000"/>
          </a:bodyPr>
          <a:lstStyle/>
          <a:p>
            <a:pPr fontAlgn="base"/>
            <a:r>
              <a:rPr lang="en-US" dirty="0" smtClean="0"/>
              <a:t>Step 6: Subtract 1 from the </a:t>
            </a:r>
            <a:r>
              <a:rPr lang="en-US" dirty="0" smtClean="0">
                <a:hlinkClick r:id="rId2"/>
              </a:rPr>
              <a:t>sample size </a:t>
            </a:r>
            <a:r>
              <a:rPr lang="en-US" dirty="0" smtClean="0"/>
              <a:t>to get the degrees of freedom. We have 11 items, so 11-1 = 10.</a:t>
            </a:r>
          </a:p>
          <a:p>
            <a:pPr fontAlgn="base"/>
            <a:r>
              <a:rPr lang="en-US" dirty="0" smtClean="0"/>
              <a:t>Step 7: Find the </a:t>
            </a:r>
            <a:r>
              <a:rPr lang="en-US" dirty="0" smtClean="0">
                <a:hlinkClick r:id="rId3"/>
              </a:rPr>
              <a:t>p-value</a:t>
            </a:r>
            <a:r>
              <a:rPr lang="en-US" dirty="0" smtClean="0"/>
              <a:t> in the </a:t>
            </a:r>
            <a:r>
              <a:rPr lang="en-US" dirty="0" smtClean="0">
                <a:hlinkClick r:id="rId4"/>
              </a:rPr>
              <a:t>t-table</a:t>
            </a:r>
            <a:r>
              <a:rPr lang="en-US" dirty="0" smtClean="0"/>
              <a:t>, using the </a:t>
            </a:r>
            <a:r>
              <a:rPr lang="en-US" dirty="0" smtClean="0">
                <a:hlinkClick r:id="rId5"/>
              </a:rPr>
              <a:t>degrees of freedom</a:t>
            </a:r>
            <a:r>
              <a:rPr lang="en-US" dirty="0" smtClean="0"/>
              <a:t> in Step 6. If you don’t have a specified </a:t>
            </a:r>
            <a:r>
              <a:rPr lang="en-US" dirty="0" smtClean="0">
                <a:hlinkClick r:id="rId6"/>
              </a:rPr>
              <a:t>alpha level</a:t>
            </a:r>
            <a:r>
              <a:rPr lang="en-US" dirty="0" smtClean="0"/>
              <a:t>, use 0.05 (5%). For this example problem, with </a:t>
            </a:r>
            <a:r>
              <a:rPr lang="en-US" dirty="0" err="1" smtClean="0"/>
              <a:t>df</a:t>
            </a:r>
            <a:r>
              <a:rPr lang="en-US" dirty="0" smtClean="0"/>
              <a:t> = 10, the t-value is 2.228.</a:t>
            </a:r>
          </a:p>
          <a:p>
            <a:pPr fontAlgn="base"/>
            <a:r>
              <a:rPr lang="en-US" dirty="0" smtClean="0"/>
              <a:t>Step 8: Compare your t-table value from Step 7 (2.228) to your calculated t-value (-2.74). The calculated t-value is greater than the table value at an alpha level of .05. The p-value is less than the alpha level: p &lt;.05. We can </a:t>
            </a:r>
            <a:r>
              <a:rPr lang="en-US" dirty="0" smtClean="0">
                <a:hlinkClick r:id="rId7"/>
              </a:rPr>
              <a:t>reject the null hypothesis</a:t>
            </a:r>
            <a:r>
              <a:rPr lang="en-US" dirty="0" smtClean="0"/>
              <a:t> that there is no difference between means.</a:t>
            </a:r>
            <a:endParaRPr lang="en-US" dirty="0"/>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42918"/>
            <a:ext cx="7239000" cy="857256"/>
          </a:xfrm>
        </p:spPr>
        <p:txBody>
          <a:bodyPr>
            <a:normAutofit fontScale="90000"/>
          </a:bodyPr>
          <a:lstStyle/>
          <a:p>
            <a:r>
              <a:rPr lang="en-US" dirty="0" smtClean="0"/>
              <a:t/>
            </a:r>
            <a:br>
              <a:rPr lang="en-US" dirty="0" smtClean="0"/>
            </a:br>
            <a:r>
              <a:rPr lang="en-US" dirty="0" smtClean="0"/>
              <a:t/>
            </a:r>
            <a:br>
              <a:rPr lang="en-US" dirty="0" smtClean="0"/>
            </a:br>
            <a:r>
              <a:rPr lang="en-US" dirty="0" smtClean="0"/>
              <a:t> Determining the Correct T-Test to Use</a:t>
            </a:r>
            <a:endParaRPr lang="en-US" dirty="0"/>
          </a:p>
        </p:txBody>
      </p:sp>
      <p:sp>
        <p:nvSpPr>
          <p:cNvPr id="3" name="Content Placeholder 2"/>
          <p:cNvSpPr>
            <a:spLocks noGrp="1"/>
          </p:cNvSpPr>
          <p:nvPr>
            <p:ph idx="1"/>
          </p:nvPr>
        </p:nvSpPr>
        <p:spPr>
          <a:xfrm>
            <a:off x="457200" y="2071678"/>
            <a:ext cx="7239000" cy="4384058"/>
          </a:xfrm>
        </p:spPr>
        <p:txBody>
          <a:bodyPr/>
          <a:lstStyle/>
          <a:p>
            <a:r>
              <a:rPr lang="en-US" dirty="0" smtClean="0"/>
              <a:t>The </a:t>
            </a:r>
            <a:r>
              <a:rPr lang="en-US" dirty="0" smtClean="0"/>
              <a:t>following flowchart can be used to determine which t-test should be used based on the characteristics of the sample sets. The key items to be considered include whether the sample records are similar, the number of data records in each sample set, and the variance of each sample set.</a:t>
            </a:r>
          </a:p>
          <a:p>
            <a:endParaRPr lang="en-US" dirty="0"/>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t test 4.PNG"/>
          <p:cNvPicPr>
            <a:picLocks noGrp="1" noChangeAspect="1"/>
          </p:cNvPicPr>
          <p:nvPr>
            <p:ph idx="1"/>
          </p:nvPr>
        </p:nvPicPr>
        <p:blipFill>
          <a:blip r:embed="rId2"/>
          <a:stretch>
            <a:fillRect/>
          </a:stretch>
        </p:blipFill>
        <p:spPr>
          <a:xfrm>
            <a:off x="214282" y="0"/>
            <a:ext cx="7910523" cy="6858000"/>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t-test</a:t>
            </a:r>
            <a:endParaRPr lang="en-US" dirty="0"/>
          </a:p>
        </p:txBody>
      </p:sp>
      <p:sp>
        <p:nvSpPr>
          <p:cNvPr id="3" name="Content Placeholder 2"/>
          <p:cNvSpPr>
            <a:spLocks noGrp="1"/>
          </p:cNvSpPr>
          <p:nvPr>
            <p:ph idx="1"/>
          </p:nvPr>
        </p:nvSpPr>
        <p:spPr>
          <a:xfrm>
            <a:off x="357158" y="1357298"/>
            <a:ext cx="7615262" cy="5027000"/>
          </a:xfrm>
        </p:spPr>
        <p:txBody>
          <a:bodyPr>
            <a:normAutofit lnSpcReduction="10000"/>
          </a:bodyPr>
          <a:lstStyle/>
          <a:p>
            <a:pPr>
              <a:buNone/>
            </a:pPr>
            <a:r>
              <a:rPr lang="en-US" dirty="0" smtClean="0"/>
              <a:t> </a:t>
            </a:r>
            <a:endParaRPr lang="en-US" dirty="0" smtClean="0"/>
          </a:p>
          <a:p>
            <a:r>
              <a:rPr lang="en-US" dirty="0" smtClean="0"/>
              <a:t>Depending on the assumptions of your distributions, there are different types of statistical tests.</a:t>
            </a:r>
          </a:p>
          <a:p>
            <a:r>
              <a:rPr lang="en-US" dirty="0" smtClean="0"/>
              <a:t>The assumptions that you have to analyze when deciding the kind of test you have to implement are:</a:t>
            </a:r>
          </a:p>
          <a:p>
            <a:r>
              <a:rPr lang="en-US" b="1" dirty="0" smtClean="0"/>
              <a:t>Paired or unpaired</a:t>
            </a:r>
            <a:r>
              <a:rPr lang="en-US" dirty="0" smtClean="0"/>
              <a:t>: The data of both groups come from the same participants or not.</a:t>
            </a:r>
          </a:p>
          <a:p>
            <a:r>
              <a:rPr lang="en-US" b="1" dirty="0" smtClean="0"/>
              <a:t>Parametric or non-parametric</a:t>
            </a:r>
            <a:r>
              <a:rPr lang="en-US" dirty="0" smtClean="0"/>
              <a:t>: The data are distributed according to some distributions or not.</a:t>
            </a:r>
          </a:p>
          <a:p>
            <a:endParaRPr lang="en-US"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39000" cy="1394448"/>
          </a:xfrm>
        </p:spPr>
        <p:txBody>
          <a:bodyPr>
            <a:normAutofit fontScale="90000"/>
          </a:bodyPr>
          <a:lstStyle/>
          <a:p>
            <a:r>
              <a:rPr lang="en-US" b="0" dirty="0" smtClean="0"/>
              <a:t>Exploratory Graphs in Data Analysis</a:t>
            </a:r>
            <a:br>
              <a:rPr lang="en-US" b="0" dirty="0" smtClean="0"/>
            </a:br>
            <a:endParaRPr lang="en-US" dirty="0"/>
          </a:p>
        </p:txBody>
      </p:sp>
      <p:sp>
        <p:nvSpPr>
          <p:cNvPr id="3" name="Content Placeholder 2"/>
          <p:cNvSpPr>
            <a:spLocks noGrp="1"/>
          </p:cNvSpPr>
          <p:nvPr>
            <p:ph idx="1"/>
          </p:nvPr>
        </p:nvSpPr>
        <p:spPr/>
        <p:txBody>
          <a:bodyPr/>
          <a:lstStyle/>
          <a:p>
            <a:pPr fontAlgn="base">
              <a:lnSpc>
                <a:spcPct val="200000"/>
              </a:lnSpc>
            </a:pPr>
            <a:r>
              <a:rPr lang="en-US" dirty="0" smtClean="0"/>
              <a:t>To understand data properties</a:t>
            </a:r>
          </a:p>
          <a:p>
            <a:pPr fontAlgn="base">
              <a:lnSpc>
                <a:spcPct val="200000"/>
              </a:lnSpc>
            </a:pPr>
            <a:r>
              <a:rPr lang="en-US" dirty="0" smtClean="0"/>
              <a:t>For finding patterns in data</a:t>
            </a:r>
          </a:p>
          <a:p>
            <a:pPr fontAlgn="base">
              <a:lnSpc>
                <a:spcPct val="200000"/>
              </a:lnSpc>
            </a:pPr>
            <a:r>
              <a:rPr lang="en-US" dirty="0" smtClean="0"/>
              <a:t>To suggest modeling strategies</a:t>
            </a:r>
          </a:p>
          <a:p>
            <a:pPr fontAlgn="base">
              <a:lnSpc>
                <a:spcPct val="200000"/>
              </a:lnSpc>
            </a:pPr>
            <a:r>
              <a:rPr lang="en-US" dirty="0" smtClean="0"/>
              <a:t>To “Debug” analyses</a:t>
            </a:r>
          </a:p>
          <a:p>
            <a:endParaRPr lang="en-US" dirty="0"/>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t test 6.PNG"/>
          <p:cNvPicPr>
            <a:picLocks noGrp="1" noChangeAspect="1"/>
          </p:cNvPicPr>
          <p:nvPr>
            <p:ph idx="1"/>
          </p:nvPr>
        </p:nvPicPr>
        <p:blipFill>
          <a:blip r:embed="rId2"/>
          <a:stretch>
            <a:fillRect/>
          </a:stretch>
        </p:blipFill>
        <p:spPr>
          <a:xfrm>
            <a:off x="142844" y="142852"/>
            <a:ext cx="7929618" cy="6313511"/>
          </a:xfrm>
        </p:spPr>
      </p:pic>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39000" cy="1251572"/>
          </a:xfrm>
        </p:spPr>
        <p:txBody>
          <a:bodyPr>
            <a:normAutofit fontScale="90000"/>
          </a:bodyPr>
          <a:lstStyle/>
          <a:p>
            <a:r>
              <a:rPr lang="en-US" dirty="0" smtClean="0"/>
              <a:t/>
            </a:r>
            <a:br>
              <a:rPr lang="en-US" dirty="0" smtClean="0"/>
            </a:br>
            <a:r>
              <a:rPr lang="en-US" dirty="0" smtClean="0"/>
              <a:t/>
            </a:r>
            <a:br>
              <a:rPr lang="en-US" dirty="0" smtClean="0"/>
            </a:br>
            <a:r>
              <a:rPr lang="en-US" dirty="0" smtClean="0"/>
              <a:t>Unpaired </a:t>
            </a:r>
            <a:r>
              <a:rPr lang="en-US" dirty="0" smtClean="0"/>
              <a:t>t-test</a:t>
            </a:r>
            <a:br>
              <a:rPr lang="en-US" dirty="0" smtClean="0"/>
            </a:br>
            <a:endParaRPr lang="en-US" dirty="0"/>
          </a:p>
        </p:txBody>
      </p:sp>
      <p:sp>
        <p:nvSpPr>
          <p:cNvPr id="3" name="Content Placeholder 2"/>
          <p:cNvSpPr>
            <a:spLocks noGrp="1"/>
          </p:cNvSpPr>
          <p:nvPr>
            <p:ph idx="1"/>
          </p:nvPr>
        </p:nvSpPr>
        <p:spPr/>
        <p:txBody>
          <a:bodyPr/>
          <a:lstStyle/>
          <a:p>
            <a:r>
              <a:rPr lang="en-US" dirty="0" smtClean="0"/>
              <a:t>The </a:t>
            </a:r>
            <a:r>
              <a:rPr lang="en-US" dirty="0" smtClean="0"/>
              <a:t>unpaired t-test (or independent t-test) is a statistical test that determines whether there is a difference between two unrelated groups.</a:t>
            </a:r>
          </a:p>
          <a:p>
            <a:endParaRPr lang="en-US" dirty="0"/>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t test 7.PNG"/>
          <p:cNvPicPr>
            <a:picLocks noGrp="1" noChangeAspect="1"/>
          </p:cNvPicPr>
          <p:nvPr>
            <p:ph idx="1"/>
          </p:nvPr>
        </p:nvPicPr>
        <p:blipFill>
          <a:blip r:embed="rId2"/>
          <a:stretch>
            <a:fillRect/>
          </a:stretch>
        </p:blipFill>
        <p:spPr>
          <a:xfrm>
            <a:off x="214282" y="357166"/>
            <a:ext cx="7858180" cy="5786478"/>
          </a:xfrm>
        </p:spPr>
      </p:pic>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39000" cy="465754"/>
          </a:xfrm>
        </p:spPr>
        <p:txBody>
          <a:bodyPr>
            <a:normAutofit fontScale="90000"/>
          </a:bodyPr>
          <a:lstStyle/>
          <a:p>
            <a:r>
              <a:rPr lang="en-US" dirty="0" smtClean="0"/>
              <a:t>Student T Test </a:t>
            </a:r>
            <a:endParaRPr lang="en-US" dirty="0"/>
          </a:p>
        </p:txBody>
      </p:sp>
      <p:sp>
        <p:nvSpPr>
          <p:cNvPr id="3" name="Content Placeholder 2"/>
          <p:cNvSpPr>
            <a:spLocks noGrp="1"/>
          </p:cNvSpPr>
          <p:nvPr>
            <p:ph idx="1"/>
          </p:nvPr>
        </p:nvSpPr>
        <p:spPr>
          <a:xfrm>
            <a:off x="285720" y="928670"/>
            <a:ext cx="7715304" cy="5715040"/>
          </a:xfrm>
        </p:spPr>
        <p:txBody>
          <a:bodyPr/>
          <a:lstStyle/>
          <a:p>
            <a:endParaRPr lang="en-US"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Exploratory analysis.png"/>
          <p:cNvPicPr>
            <a:picLocks noGrp="1" noChangeAspect="1"/>
          </p:cNvPicPr>
          <p:nvPr>
            <p:ph idx="1"/>
          </p:nvPr>
        </p:nvPicPr>
        <p:blipFill>
          <a:blip r:embed="rId3"/>
          <a:stretch>
            <a:fillRect/>
          </a:stretch>
        </p:blipFill>
        <p:spPr>
          <a:xfrm>
            <a:off x="285720" y="285728"/>
            <a:ext cx="7786742" cy="6357982"/>
          </a:xfrm>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Exploratory analysis1.png"/>
          <p:cNvPicPr>
            <a:picLocks noGrp="1" noChangeAspect="1"/>
          </p:cNvPicPr>
          <p:nvPr>
            <p:ph idx="1"/>
          </p:nvPr>
        </p:nvPicPr>
        <p:blipFill>
          <a:blip r:embed="rId3"/>
          <a:stretch>
            <a:fillRect/>
          </a:stretch>
        </p:blipFill>
        <p:spPr>
          <a:xfrm>
            <a:off x="457200" y="285728"/>
            <a:ext cx="7400948" cy="5889521"/>
          </a:xfrm>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39000" cy="751506"/>
          </a:xfrm>
        </p:spPr>
        <p:txBody>
          <a:bodyPr/>
          <a:lstStyle/>
          <a:p>
            <a:r>
              <a:rPr lang="en-US" dirty="0" smtClean="0"/>
              <a:t>Exploratory Data Analysis</a:t>
            </a:r>
            <a:endParaRPr lang="en-US" dirty="0"/>
          </a:p>
        </p:txBody>
      </p:sp>
      <p:sp>
        <p:nvSpPr>
          <p:cNvPr id="3" name="Content Placeholder 2"/>
          <p:cNvSpPr>
            <a:spLocks noGrp="1"/>
          </p:cNvSpPr>
          <p:nvPr>
            <p:ph idx="1"/>
          </p:nvPr>
        </p:nvSpPr>
        <p:spPr>
          <a:xfrm>
            <a:off x="457200" y="1214422"/>
            <a:ext cx="7543824" cy="5241314"/>
          </a:xfrm>
        </p:spPr>
        <p:txBody>
          <a:bodyPr/>
          <a:lstStyle/>
          <a:p>
            <a:r>
              <a:rPr lang="en-US" dirty="0" smtClean="0"/>
              <a:t>is a vital step in a data science project. The main pillars of EDA are data cleaning, data preparation, data exploration, and data visualization. </a:t>
            </a:r>
          </a:p>
          <a:p>
            <a:r>
              <a:rPr lang="en-US" dirty="0" smtClean="0"/>
              <a:t>There are various exploratory tools </a:t>
            </a:r>
          </a:p>
          <a:p>
            <a:r>
              <a:rPr lang="en-US" dirty="0" smtClean="0"/>
              <a:t>(Python and R),</a:t>
            </a:r>
          </a:p>
          <a:p>
            <a:r>
              <a:rPr lang="en-US" dirty="0" smtClean="0"/>
              <a:t>enterprise applications (Power BI, SAP Cloud Analytics, Tableau, etc.) </a:t>
            </a:r>
          </a:p>
          <a:p>
            <a:r>
              <a:rPr lang="en-US" dirty="0" smtClean="0"/>
              <a:t>to perform EDA, each of them offering a unique set of tools.</a:t>
            </a:r>
            <a:endParaRPr lang="en-US" dirty="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8596" y="642918"/>
            <a:ext cx="7239000" cy="1428752"/>
          </a:xfrm>
        </p:spPr>
        <p:txBody>
          <a:bodyPr>
            <a:normAutofit fontScale="90000"/>
          </a:bodyPr>
          <a:lstStyle/>
          <a:p>
            <a:r>
              <a:rPr lang="en-US" dirty="0" smtClean="0"/>
              <a:t/>
            </a:r>
            <a:br>
              <a:rPr lang="en-US" dirty="0" smtClean="0"/>
            </a:br>
            <a:r>
              <a:rPr lang="en-US" dirty="0" smtClean="0"/>
              <a:t/>
            </a:r>
            <a:br>
              <a:rPr lang="en-US" dirty="0" smtClean="0"/>
            </a:br>
            <a:r>
              <a:rPr lang="en-US" dirty="0" smtClean="0"/>
              <a:t>Some commonly used plots for EDA are:</a:t>
            </a:r>
            <a:br>
              <a:rPr lang="en-US" dirty="0" smtClean="0"/>
            </a:br>
            <a:endParaRPr lang="en-US" dirty="0"/>
          </a:p>
        </p:txBody>
      </p:sp>
      <p:sp>
        <p:nvSpPr>
          <p:cNvPr id="3" name="Content Placeholder 2"/>
          <p:cNvSpPr>
            <a:spLocks noGrp="1"/>
          </p:cNvSpPr>
          <p:nvPr>
            <p:ph idx="1"/>
          </p:nvPr>
        </p:nvSpPr>
        <p:spPr>
          <a:xfrm>
            <a:off x="142844" y="1609416"/>
            <a:ext cx="8001056" cy="4846320"/>
          </a:xfrm>
        </p:spPr>
        <p:txBody>
          <a:bodyPr>
            <a:normAutofit/>
          </a:bodyPr>
          <a:lstStyle/>
          <a:p>
            <a:r>
              <a:rPr lang="en-US" sz="2000" dirty="0" smtClean="0"/>
              <a:t>Histograms: to check the distribution of a specific variable</a:t>
            </a:r>
          </a:p>
          <a:p>
            <a:r>
              <a:rPr lang="en-US" sz="2000" dirty="0" smtClean="0"/>
              <a:t>Scatter plots: to check the dependency between two variables</a:t>
            </a:r>
          </a:p>
          <a:p>
            <a:r>
              <a:rPr lang="en-US" sz="2000" dirty="0" smtClean="0"/>
              <a:t>Maps: to show distribution of a variable on a regional or world map</a:t>
            </a:r>
          </a:p>
          <a:p>
            <a:r>
              <a:rPr lang="en-US" sz="2000" dirty="0" smtClean="0"/>
              <a:t>Feature correlation plot (heat map): to understand the dependencies between multiple variables</a:t>
            </a:r>
          </a:p>
          <a:p>
            <a:r>
              <a:rPr lang="en-US" sz="2000" dirty="0" smtClean="0"/>
              <a:t>Time series plots: to identify trends and seasonality in time dependent</a:t>
            </a:r>
          </a:p>
          <a:p>
            <a:endParaRPr lang="en-US" dirty="0"/>
          </a:p>
        </p:txBody>
      </p:sp>
    </p:spTree>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pulent">
  <a:themeElements>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pulent">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gradFill rotWithShape="1">
          <a:gsLst>
            <a:gs pos="0">
              <a:schemeClr val="phClr">
                <a:tint val="78000"/>
                <a:satMod val="220000"/>
              </a:schemeClr>
            </a:gs>
            <a:gs pos="100000">
              <a:schemeClr val="phClr">
                <a:shade val="35000"/>
                <a:satMod val="155000"/>
              </a:schemeClr>
            </a:gs>
          </a:gsLst>
          <a:path path="circle">
            <a:fillToRect l="50000" t="50000" r="50000" b="50000"/>
          </a:path>
        </a:gradFill>
        <a:blipFill>
          <a:blip xmlns:r="http://schemas.openxmlformats.org/officeDocument/2006/relationships" r:embed="rId1">
            <a:duotone>
              <a:schemeClr val="phClr">
                <a:shade val="60000"/>
                <a:satMod val="180000"/>
              </a:schemeClr>
              <a:schemeClr val="phClr">
                <a:tint val="500"/>
                <a:satMod val="150000"/>
              </a:schemeClr>
            </a:duotone>
          </a:blip>
          <a:tile tx="0" ty="0" sx="50000" sy="50000" flip="none"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Opulent</Template>
  <TotalTime>1386</TotalTime>
  <Words>1257</Words>
  <Application>Microsoft Office PowerPoint</Application>
  <PresentationFormat>On-screen Show (4:3)</PresentationFormat>
  <Paragraphs>134</Paragraphs>
  <Slides>53</Slides>
  <Notes>0</Notes>
  <HiddenSlides>0</HiddenSlides>
  <MMClips>0</MMClips>
  <ScaleCrop>false</ScaleCrop>
  <HeadingPairs>
    <vt:vector size="4" baseType="variant">
      <vt:variant>
        <vt:lpstr>Theme</vt:lpstr>
      </vt:variant>
      <vt:variant>
        <vt:i4>1</vt:i4>
      </vt:variant>
      <vt:variant>
        <vt:lpstr>Slide Titles</vt:lpstr>
      </vt:variant>
      <vt:variant>
        <vt:i4>53</vt:i4>
      </vt:variant>
    </vt:vector>
  </HeadingPairs>
  <TitlesOfParts>
    <vt:vector size="54" baseType="lpstr">
      <vt:lpstr>Opulent</vt:lpstr>
      <vt:lpstr>Data Analysis can be organized into 6 types</vt:lpstr>
      <vt:lpstr>Exploratory Analysis </vt:lpstr>
      <vt:lpstr>Continue…</vt:lpstr>
      <vt:lpstr>  Introduction to Exploratory  Data Analysis in R </vt:lpstr>
      <vt:lpstr>Exploratory Graphs in Data Analysis </vt:lpstr>
      <vt:lpstr>Slide 6</vt:lpstr>
      <vt:lpstr>Slide 7</vt:lpstr>
      <vt:lpstr>Exploratory Data Analysis</vt:lpstr>
      <vt:lpstr>  Some commonly used plots for EDA are: </vt:lpstr>
      <vt:lpstr>i. Variable </vt:lpstr>
      <vt:lpstr>b. Quantitative Variables</vt:lpstr>
      <vt:lpstr>Dimensionality of Data Sets </vt:lpstr>
      <vt:lpstr>Slide 13</vt:lpstr>
      <vt:lpstr>Slide 14</vt:lpstr>
      <vt:lpstr>Slide 15</vt:lpstr>
      <vt:lpstr>Slide 16</vt:lpstr>
      <vt:lpstr>Slide 17</vt:lpstr>
      <vt:lpstr>Slide 18</vt:lpstr>
      <vt:lpstr>R Code for Histogram </vt:lpstr>
      <vt:lpstr>Slide 20</vt:lpstr>
      <vt:lpstr>bivariate analysis</vt:lpstr>
      <vt:lpstr>Multivariate analysis</vt:lpstr>
      <vt:lpstr>Slide 23</vt:lpstr>
      <vt:lpstr>Slide 24</vt:lpstr>
      <vt:lpstr>     Multivariate data analysis techniques and examples</vt:lpstr>
      <vt:lpstr> Dependence methods </vt:lpstr>
      <vt:lpstr>Interdependence methods </vt:lpstr>
      <vt:lpstr>Multiple linear regression </vt:lpstr>
      <vt:lpstr>Continued…</vt:lpstr>
      <vt:lpstr>Slide 30</vt:lpstr>
      <vt:lpstr>Slide 31</vt:lpstr>
      <vt:lpstr>Slide 32</vt:lpstr>
      <vt:lpstr>Multiple Regression Using R</vt:lpstr>
      <vt:lpstr>Slide 34</vt:lpstr>
      <vt:lpstr>Useful Links</vt:lpstr>
      <vt:lpstr>Measurement and Metric </vt:lpstr>
      <vt:lpstr>T Test </vt:lpstr>
      <vt:lpstr>Slide 38</vt:lpstr>
      <vt:lpstr>T-Test Assumptions </vt:lpstr>
      <vt:lpstr>Calculating T-Tests </vt:lpstr>
      <vt:lpstr>Slide 41</vt:lpstr>
      <vt:lpstr>Slide 42</vt:lpstr>
      <vt:lpstr>Slide 43</vt:lpstr>
      <vt:lpstr>Slide 44</vt:lpstr>
      <vt:lpstr>Slide 45</vt:lpstr>
      <vt:lpstr>Slide 46</vt:lpstr>
      <vt:lpstr>   Determining the Correct T-Test to Use</vt:lpstr>
      <vt:lpstr>Slide 48</vt:lpstr>
      <vt:lpstr>Types of t-test</vt:lpstr>
      <vt:lpstr>Slide 50</vt:lpstr>
      <vt:lpstr>  Unpaired t-test </vt:lpstr>
      <vt:lpstr>Slide 52</vt:lpstr>
      <vt:lpstr>Student T Test </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Analysis can be organized into 6 types</dc:title>
  <dc:creator>DELL</dc:creator>
  <cp:lastModifiedBy>DELL</cp:lastModifiedBy>
  <cp:revision>122</cp:revision>
  <dcterms:created xsi:type="dcterms:W3CDTF">2022-02-04T17:38:42Z</dcterms:created>
  <dcterms:modified xsi:type="dcterms:W3CDTF">2022-02-10T01:58:31Z</dcterms:modified>
</cp:coreProperties>
</file>